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Hammersmith One" charset="1" panose="02010703030501060504"/>
      <p:regular r:id="rId14"/>
    </p:embeddedFont>
    <p:embeddedFont>
      <p:font typeface="Montserrat Bold" charset="1" panose="00000800000000000000"/>
      <p:regular r:id="rId15"/>
    </p:embeddedFont>
    <p:embeddedFont>
      <p:font typeface="Montserrat" charset="1" panose="00000500000000000000"/>
      <p:regular r:id="rId16"/>
    </p:embeddedFont>
    <p:embeddedFont>
      <p:font typeface="Montserrat Light" charset="1" panose="00000400000000000000"/>
      <p:regular r:id="rId17"/>
    </p:embeddedFont>
    <p:embeddedFont>
      <p:font typeface="DM Sans" charset="1" panose="00000000000000000000"/>
      <p:regular r:id="rId18"/>
    </p:embeddedFont>
    <p:embeddedFont>
      <p:font typeface="Hibernate" charset="1" panose="02000503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jpeg" Type="http://schemas.openxmlformats.org/officeDocument/2006/relationships/image"/><Relationship Id="rId4" Target="../media/image5.jpeg" Type="http://schemas.openxmlformats.org/officeDocument/2006/relationships/image"/><Relationship Id="rId5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laurian.vercel.app/discover" TargetMode="External" Type="http://schemas.openxmlformats.org/officeDocument/2006/relationships/hyperlink"/><Relationship Id="rId3" Target="https://atlweb.vercel.app" TargetMode="External" Type="http://schemas.openxmlformats.org/officeDocument/2006/relationships/hyperlink"/><Relationship Id="rId4" Target="../media/image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065663" y="756796"/>
            <a:ext cx="6352260" cy="7431485"/>
            <a:chOff x="0" y="0"/>
            <a:chExt cx="5427832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427831" cy="6350000"/>
            </a:xfrm>
            <a:custGeom>
              <a:avLst/>
              <a:gdLst/>
              <a:ahLst/>
              <a:cxnLst/>
              <a:rect r="r" b="b" t="t" l="l"/>
              <a:pathLst>
                <a:path h="6350000" w="5427831">
                  <a:moveTo>
                    <a:pt x="5427831" y="0"/>
                  </a:moveTo>
                  <a:lnTo>
                    <a:pt x="3175919" y="6350000"/>
                  </a:lnTo>
                  <a:lnTo>
                    <a:pt x="0" y="6350000"/>
                  </a:lnTo>
                  <a:lnTo>
                    <a:pt x="2251913" y="0"/>
                  </a:lnTo>
                  <a:lnTo>
                    <a:pt x="5427831" y="0"/>
                  </a:lnTo>
                  <a:close/>
                </a:path>
              </a:pathLst>
            </a:custGeom>
            <a:blipFill>
              <a:blip r:embed="rId2"/>
              <a:stretch>
                <a:fillRect l="-37962" t="0" r="-3796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562005" y="1616831"/>
            <a:ext cx="8132192" cy="9328144"/>
            <a:chOff x="0" y="0"/>
            <a:chExt cx="5427832" cy="622607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27831" cy="6226070"/>
            </a:xfrm>
            <a:custGeom>
              <a:avLst/>
              <a:gdLst/>
              <a:ahLst/>
              <a:cxnLst/>
              <a:rect r="r" b="b" t="t" l="l"/>
              <a:pathLst>
                <a:path h="6226070" w="5427831">
                  <a:moveTo>
                    <a:pt x="5427831" y="0"/>
                  </a:moveTo>
                  <a:lnTo>
                    <a:pt x="3175919" y="6226070"/>
                  </a:lnTo>
                  <a:lnTo>
                    <a:pt x="0" y="6226070"/>
                  </a:lnTo>
                  <a:lnTo>
                    <a:pt x="2251913" y="0"/>
                  </a:lnTo>
                  <a:lnTo>
                    <a:pt x="5427831" y="0"/>
                  </a:lnTo>
                  <a:close/>
                </a:path>
              </a:pathLst>
            </a:custGeom>
            <a:blipFill>
              <a:blip r:embed="rId3"/>
              <a:stretch>
                <a:fillRect l="-29657" t="0" r="-29657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831904" y="3153649"/>
            <a:ext cx="9846830" cy="3763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84"/>
              </a:lnSpc>
            </a:pPr>
            <a:r>
              <a:rPr lang="en-US" sz="9784">
                <a:solidFill>
                  <a:srgbClr val="0435A3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Proiecte Erasmus+ VET </a:t>
            </a:r>
          </a:p>
          <a:p>
            <a:pPr algn="l">
              <a:lnSpc>
                <a:spcPts val="9784"/>
              </a:lnSpc>
            </a:pPr>
            <a:r>
              <a:rPr lang="en-US" sz="9784">
                <a:solidFill>
                  <a:srgbClr val="0435A3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in A.T.Laurian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34794" y="7345738"/>
            <a:ext cx="7981992" cy="209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0"/>
              </a:lnSpc>
            </a:pPr>
            <a:r>
              <a:rPr lang="en-US" b="true" sz="1874" spc="339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PROIECTE FINANȚATE DE UNIUNEA EUROPEANĂ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770930" y="-4477860"/>
            <a:ext cx="6352260" cy="7431485"/>
            <a:chOff x="0" y="0"/>
            <a:chExt cx="5427832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427831" cy="6350000"/>
            </a:xfrm>
            <a:custGeom>
              <a:avLst/>
              <a:gdLst/>
              <a:ahLst/>
              <a:cxnLst/>
              <a:rect r="r" b="b" t="t" l="l"/>
              <a:pathLst>
                <a:path h="6350000" w="5427831">
                  <a:moveTo>
                    <a:pt x="5427831" y="0"/>
                  </a:moveTo>
                  <a:lnTo>
                    <a:pt x="3175919" y="6350000"/>
                  </a:lnTo>
                  <a:lnTo>
                    <a:pt x="0" y="6350000"/>
                  </a:lnTo>
                  <a:lnTo>
                    <a:pt x="2251913" y="0"/>
                  </a:lnTo>
                  <a:lnTo>
                    <a:pt x="5427831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209746" y="8581682"/>
            <a:ext cx="6352260" cy="7431485"/>
            <a:chOff x="0" y="0"/>
            <a:chExt cx="5427832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427831" cy="6350000"/>
            </a:xfrm>
            <a:custGeom>
              <a:avLst/>
              <a:gdLst/>
              <a:ahLst/>
              <a:cxnLst/>
              <a:rect r="r" b="b" t="t" l="l"/>
              <a:pathLst>
                <a:path h="6350000" w="5427831">
                  <a:moveTo>
                    <a:pt x="5427831" y="0"/>
                  </a:moveTo>
                  <a:lnTo>
                    <a:pt x="3175919" y="6350000"/>
                  </a:lnTo>
                  <a:lnTo>
                    <a:pt x="0" y="6350000"/>
                  </a:lnTo>
                  <a:lnTo>
                    <a:pt x="2251913" y="0"/>
                  </a:lnTo>
                  <a:lnTo>
                    <a:pt x="5427831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5417922" y="-4477860"/>
            <a:ext cx="6352260" cy="7431485"/>
            <a:chOff x="0" y="0"/>
            <a:chExt cx="5427832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427831" cy="6350000"/>
            </a:xfrm>
            <a:custGeom>
              <a:avLst/>
              <a:gdLst/>
              <a:ahLst/>
              <a:cxnLst/>
              <a:rect r="r" b="b" t="t" l="l"/>
              <a:pathLst>
                <a:path h="6350000" w="5427831">
                  <a:moveTo>
                    <a:pt x="5427831" y="0"/>
                  </a:moveTo>
                  <a:lnTo>
                    <a:pt x="3175919" y="6350000"/>
                  </a:lnTo>
                  <a:lnTo>
                    <a:pt x="0" y="6350000"/>
                  </a:lnTo>
                  <a:lnTo>
                    <a:pt x="2251913" y="0"/>
                  </a:lnTo>
                  <a:lnTo>
                    <a:pt x="5427831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-1691559" y="7907515"/>
            <a:ext cx="6352260" cy="7431485"/>
            <a:chOff x="0" y="0"/>
            <a:chExt cx="5427832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427831" cy="6350000"/>
            </a:xfrm>
            <a:custGeom>
              <a:avLst/>
              <a:gdLst/>
              <a:ahLst/>
              <a:cxnLst/>
              <a:rect r="r" b="b" t="t" l="l"/>
              <a:pathLst>
                <a:path h="6350000" w="5427831">
                  <a:moveTo>
                    <a:pt x="5427831" y="0"/>
                  </a:moveTo>
                  <a:lnTo>
                    <a:pt x="3175919" y="6350000"/>
                  </a:lnTo>
                  <a:lnTo>
                    <a:pt x="0" y="6350000"/>
                  </a:lnTo>
                  <a:lnTo>
                    <a:pt x="2251913" y="0"/>
                  </a:lnTo>
                  <a:lnTo>
                    <a:pt x="5427831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203A72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694894" y="1379613"/>
            <a:ext cx="14029058" cy="951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00"/>
              </a:lnSpc>
            </a:pPr>
            <a:r>
              <a:rPr lang="en-US" b="true" sz="7100">
                <a:solidFill>
                  <a:srgbClr val="0435A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DIN 2015 PÂNĂ ÎN PREZENT....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757296" y="2759936"/>
            <a:ext cx="5387112" cy="3808037"/>
            <a:chOff x="0" y="0"/>
            <a:chExt cx="5652085" cy="39953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608124" y="2759936"/>
            <a:ext cx="6308342" cy="4459235"/>
            <a:chOff x="0" y="0"/>
            <a:chExt cx="5652085" cy="39953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blipFill>
              <a:blip r:embed="rId2"/>
              <a:stretch>
                <a:fillRect l="-13114" t="0" r="-13114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-7807105" y="-488457"/>
            <a:ext cx="10877402" cy="7431485"/>
            <a:chOff x="0" y="0"/>
            <a:chExt cx="9294442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94441" cy="6350000"/>
            </a:xfrm>
            <a:custGeom>
              <a:avLst/>
              <a:gdLst/>
              <a:ahLst/>
              <a:cxnLst/>
              <a:rect r="r" b="b" t="t" l="l"/>
              <a:pathLst>
                <a:path h="6350000" w="9294441">
                  <a:moveTo>
                    <a:pt x="9294441" y="0"/>
                  </a:moveTo>
                  <a:lnTo>
                    <a:pt x="5438339" y="6350000"/>
                  </a:lnTo>
                  <a:lnTo>
                    <a:pt x="0" y="6350000"/>
                  </a:lnTo>
                  <a:lnTo>
                    <a:pt x="3856102" y="0"/>
                  </a:lnTo>
                  <a:lnTo>
                    <a:pt x="9294441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203A72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4105711" y="4614102"/>
            <a:ext cx="10877402" cy="7431485"/>
            <a:chOff x="0" y="0"/>
            <a:chExt cx="9294442" cy="635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294441" cy="6350000"/>
            </a:xfrm>
            <a:custGeom>
              <a:avLst/>
              <a:gdLst/>
              <a:ahLst/>
              <a:cxnLst/>
              <a:rect r="r" b="b" t="t" l="l"/>
              <a:pathLst>
                <a:path h="6350000" w="9294441">
                  <a:moveTo>
                    <a:pt x="9294441" y="0"/>
                  </a:moveTo>
                  <a:lnTo>
                    <a:pt x="5438339" y="6350000"/>
                  </a:lnTo>
                  <a:lnTo>
                    <a:pt x="0" y="6350000"/>
                  </a:lnTo>
                  <a:lnTo>
                    <a:pt x="3856102" y="0"/>
                  </a:lnTo>
                  <a:lnTo>
                    <a:pt x="9294441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203A72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17020870" y="-2929461"/>
            <a:ext cx="5920741" cy="4185248"/>
            <a:chOff x="0" y="0"/>
            <a:chExt cx="5652085" cy="399534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-4730166" y="8494202"/>
            <a:ext cx="7095799" cy="5015873"/>
            <a:chOff x="0" y="0"/>
            <a:chExt cx="5652085" cy="399534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4018496" y="2759936"/>
            <a:ext cx="5387112" cy="3808037"/>
            <a:chOff x="0" y="0"/>
            <a:chExt cx="5652085" cy="39953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4194245" y="2759936"/>
            <a:ext cx="6362290" cy="4497371"/>
            <a:chOff x="0" y="0"/>
            <a:chExt cx="5652085" cy="399534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blipFill>
              <a:blip r:embed="rId3"/>
              <a:stretch>
                <a:fillRect l="0" t="-3050" r="0" b="-305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8731917" y="2759936"/>
            <a:ext cx="5387112" cy="3808037"/>
            <a:chOff x="0" y="0"/>
            <a:chExt cx="5652085" cy="399534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9014782" y="2759936"/>
            <a:ext cx="6308342" cy="4459235"/>
            <a:chOff x="0" y="0"/>
            <a:chExt cx="5652085" cy="399534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blipFill>
              <a:blip r:embed="rId4"/>
              <a:stretch>
                <a:fillRect l="0" t="-1346" r="0" b="-1346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3419714" y="2759936"/>
            <a:ext cx="5387112" cy="3808037"/>
            <a:chOff x="0" y="0"/>
            <a:chExt cx="5652085" cy="399534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3419335" y="2759936"/>
            <a:ext cx="6561905" cy="4573641"/>
            <a:chOff x="0" y="0"/>
            <a:chExt cx="5652085" cy="393949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652084" cy="3939497"/>
            </a:xfrm>
            <a:custGeom>
              <a:avLst/>
              <a:gdLst/>
              <a:ahLst/>
              <a:cxnLst/>
              <a:rect r="r" b="b" t="t" l="l"/>
              <a:pathLst>
                <a:path h="3939497" w="5652084">
                  <a:moveTo>
                    <a:pt x="5652084" y="0"/>
                  </a:moveTo>
                  <a:lnTo>
                    <a:pt x="3307133" y="3939497"/>
                  </a:lnTo>
                  <a:lnTo>
                    <a:pt x="0" y="3939497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blipFill>
              <a:blip r:embed="rId5"/>
              <a:stretch>
                <a:fillRect l="-7722" t="0" r="-7722" b="0"/>
              </a:stretch>
            </a:blip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8527047" y="7389337"/>
            <a:ext cx="4447714" cy="90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Sevilia, Spania</a:t>
            </a:r>
          </a:p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mai 2025</a:t>
            </a:r>
          </a:p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15 elevi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605447" y="7389337"/>
            <a:ext cx="4447714" cy="90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Sevilia, Spania</a:t>
            </a:r>
          </a:p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mai 2024</a:t>
            </a:r>
          </a:p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14 elevi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-608124" y="7389337"/>
            <a:ext cx="4447714" cy="90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Karlsruhe, Germania</a:t>
            </a:r>
          </a:p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 martie 2016</a:t>
            </a:r>
          </a:p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27 elevi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129619" y="7425118"/>
            <a:ext cx="4447714" cy="907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Malaga, Spania</a:t>
            </a:r>
          </a:p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mai 2026</a:t>
            </a:r>
          </a:p>
          <a:p>
            <a:pPr algn="ctr">
              <a:lnSpc>
                <a:spcPts val="2368"/>
              </a:lnSpc>
            </a:pPr>
            <a:r>
              <a:rPr lang="en-US" sz="236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15 elevi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144000" y="617811"/>
            <a:ext cx="7981992" cy="209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0"/>
              </a:lnSpc>
            </a:pPr>
            <a:r>
              <a:rPr lang="en-US" b="true" sz="1874" spc="339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PROIECTE FINANȚATE DE UNIUNEA EUROPEANĂ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320364" y="3512657"/>
            <a:ext cx="13481597" cy="7431485"/>
            <a:chOff x="0" y="0"/>
            <a:chExt cx="11519656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7226099" y="1028700"/>
            <a:ext cx="13481597" cy="7431485"/>
            <a:chOff x="0" y="0"/>
            <a:chExt cx="11519656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429373" y="3389742"/>
            <a:ext cx="7145294" cy="2064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85"/>
              </a:lnSpc>
            </a:pPr>
            <a:r>
              <a:rPr lang="en-US" sz="3099">
                <a:solidFill>
                  <a:srgbClr val="19181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Extinderea formării de specialitate în domeniul IT în vederea creşterii calităţii formării profesionale şi integrării timpurie a absolvenților pe piața muncii.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883743"/>
            <a:ext cx="10231294" cy="120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9000" b="true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SCOP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651830" y="1427758"/>
            <a:ext cx="15178824" cy="8859242"/>
            <a:chOff x="0" y="0"/>
            <a:chExt cx="10879658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87965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0879658">
                  <a:moveTo>
                    <a:pt x="10879658" y="0"/>
                  </a:moveTo>
                  <a:lnTo>
                    <a:pt x="6365877" y="6350000"/>
                  </a:lnTo>
                  <a:lnTo>
                    <a:pt x="0" y="6350000"/>
                  </a:lnTo>
                  <a:lnTo>
                    <a:pt x="4513781" y="0"/>
                  </a:lnTo>
                  <a:lnTo>
                    <a:pt x="10879658" y="0"/>
                  </a:lnTo>
                  <a:close/>
                </a:path>
              </a:pathLst>
            </a:custGeom>
            <a:blipFill>
              <a:blip r:embed="rId2"/>
              <a:stretch>
                <a:fillRect l="0" t="-1399" r="0" b="-1399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6499201" y="-1741261"/>
            <a:ext cx="7245741" cy="2516261"/>
            <a:chOff x="0" y="0"/>
            <a:chExt cx="18285249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28524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8285248">
                  <a:moveTo>
                    <a:pt x="18285248" y="0"/>
                  </a:moveTo>
                  <a:lnTo>
                    <a:pt x="10699017" y="6350000"/>
                  </a:lnTo>
                  <a:lnTo>
                    <a:pt x="0" y="6350000"/>
                  </a:lnTo>
                  <a:lnTo>
                    <a:pt x="7586232" y="0"/>
                  </a:lnTo>
                  <a:lnTo>
                    <a:pt x="18285248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-4428590" y="9647769"/>
            <a:ext cx="7245741" cy="2516261"/>
            <a:chOff x="0" y="0"/>
            <a:chExt cx="18285249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8524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8285248">
                  <a:moveTo>
                    <a:pt x="18285248" y="0"/>
                  </a:moveTo>
                  <a:lnTo>
                    <a:pt x="10699017" y="6350000"/>
                  </a:lnTo>
                  <a:lnTo>
                    <a:pt x="0" y="6350000"/>
                  </a:lnTo>
                  <a:lnTo>
                    <a:pt x="7586232" y="0"/>
                  </a:lnTo>
                  <a:lnTo>
                    <a:pt x="18285248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-9298222" y="-2687042"/>
            <a:ext cx="13481597" cy="7431485"/>
            <a:chOff x="0" y="0"/>
            <a:chExt cx="11519656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492061" y="5517032"/>
            <a:ext cx="6734038" cy="375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8030" indent="-299015" lvl="1">
              <a:lnSpc>
                <a:spcPts val="4376"/>
              </a:lnSpc>
              <a:buFont typeface="Arial"/>
              <a:buChar char="•"/>
            </a:pPr>
            <a:r>
              <a:rPr lang="en-US" sz="2769">
                <a:solidFill>
                  <a:srgbClr val="191818"/>
                </a:solidFill>
                <a:latin typeface="DM Sans"/>
                <a:ea typeface="DM Sans"/>
                <a:cs typeface="DM Sans"/>
                <a:sym typeface="DM Sans"/>
              </a:rPr>
              <a:t>Creșterea aplicabilității competențelor de programare</a:t>
            </a:r>
          </a:p>
          <a:p>
            <a:pPr algn="l" marL="598030" indent="-299015" lvl="1">
              <a:lnSpc>
                <a:spcPts val="4376"/>
              </a:lnSpc>
              <a:buFont typeface="Arial"/>
              <a:buChar char="•"/>
            </a:pPr>
            <a:r>
              <a:rPr lang="en-US" sz="2769">
                <a:solidFill>
                  <a:srgbClr val="191818"/>
                </a:solidFill>
                <a:latin typeface="DM Sans"/>
                <a:ea typeface="DM Sans"/>
                <a:cs typeface="DM Sans"/>
                <a:sym typeface="DM Sans"/>
              </a:rPr>
              <a:t>Extinderea ofertei curriculare</a:t>
            </a:r>
          </a:p>
          <a:p>
            <a:pPr algn="l" marL="598030" indent="-299015" lvl="1">
              <a:lnSpc>
                <a:spcPts val="4376"/>
              </a:lnSpc>
              <a:buFont typeface="Arial"/>
              <a:buChar char="•"/>
            </a:pPr>
            <a:r>
              <a:rPr lang="en-US" sz="2769">
                <a:solidFill>
                  <a:srgbClr val="191818"/>
                </a:solidFill>
                <a:latin typeface="DM Sans"/>
                <a:ea typeface="DM Sans"/>
                <a:cs typeface="DM Sans"/>
                <a:sym typeface="DM Sans"/>
              </a:rPr>
              <a:t>Dezvoltarea dimensiunii europene a educației</a:t>
            </a:r>
          </a:p>
          <a:p>
            <a:pPr algn="l">
              <a:lnSpc>
                <a:spcPts val="2512"/>
              </a:lnSpc>
            </a:pPr>
          </a:p>
          <a:p>
            <a:pPr algn="l">
              <a:lnSpc>
                <a:spcPts val="2512"/>
              </a:lnSpc>
            </a:pPr>
          </a:p>
          <a:p>
            <a:pPr algn="l">
              <a:lnSpc>
                <a:spcPts val="2512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7586876" y="558457"/>
            <a:ext cx="7981992" cy="209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0"/>
              </a:lnSpc>
            </a:pPr>
            <a:r>
              <a:rPr lang="en-US" b="true" sz="1874" spc="339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PROIECTE FINANȚATE DE UNIUNEA EUROPEANĂ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073006"/>
            <a:ext cx="12292434" cy="891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600" b="true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IMPLEMENTARE ANUALĂ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654229"/>
            <a:ext cx="8900600" cy="109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61341" indent="-280670" lvl="1">
              <a:lnSpc>
                <a:spcPts val="2860"/>
              </a:lnSpc>
              <a:buFont typeface="Arial"/>
              <a:buChar char="•"/>
            </a:pPr>
            <a:r>
              <a:rPr lang="en-US" b="true" sz="2600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Selecția</a:t>
            </a:r>
            <a:r>
              <a:rPr lang="en-US" sz="2600">
                <a:solidFill>
                  <a:srgbClr val="19181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se vor selecta 15 elevi participanți la stagiu de formare în cadrul proiectului, 2 elevi cu statut de rezerve și 2 profesori însoțitori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320364" y="3512657"/>
            <a:ext cx="13481597" cy="7431485"/>
            <a:chOff x="0" y="0"/>
            <a:chExt cx="11519656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9554802" y="-203085"/>
            <a:ext cx="13481597" cy="7431485"/>
            <a:chOff x="0" y="0"/>
            <a:chExt cx="11519656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554802" y="1028700"/>
            <a:ext cx="12732601" cy="7431485"/>
            <a:chOff x="0" y="0"/>
            <a:chExt cx="10879658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87965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0879658">
                  <a:moveTo>
                    <a:pt x="10879658" y="0"/>
                  </a:moveTo>
                  <a:lnTo>
                    <a:pt x="6365877" y="6350000"/>
                  </a:lnTo>
                  <a:lnTo>
                    <a:pt x="0" y="6350000"/>
                  </a:lnTo>
                  <a:lnTo>
                    <a:pt x="4513781" y="0"/>
                  </a:lnTo>
                  <a:lnTo>
                    <a:pt x="10879658" y="0"/>
                  </a:lnTo>
                  <a:close/>
                </a:path>
              </a:pathLst>
            </a:custGeom>
            <a:blipFill>
              <a:blip r:embed="rId2"/>
              <a:stretch>
                <a:fillRect l="0" t="-14249" r="0" b="-14249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4584912" y="-1884385"/>
            <a:ext cx="7245741" cy="2516261"/>
            <a:chOff x="0" y="0"/>
            <a:chExt cx="18285249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28524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8285248">
                  <a:moveTo>
                    <a:pt x="18285248" y="0"/>
                  </a:moveTo>
                  <a:lnTo>
                    <a:pt x="10699017" y="6350000"/>
                  </a:lnTo>
                  <a:lnTo>
                    <a:pt x="0" y="6350000"/>
                  </a:lnTo>
                  <a:lnTo>
                    <a:pt x="7586232" y="0"/>
                  </a:lnTo>
                  <a:lnTo>
                    <a:pt x="18285248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-4428590" y="9647769"/>
            <a:ext cx="7245741" cy="2516261"/>
            <a:chOff x="0" y="0"/>
            <a:chExt cx="18285249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8524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8285248">
                  <a:moveTo>
                    <a:pt x="18285248" y="0"/>
                  </a:moveTo>
                  <a:lnTo>
                    <a:pt x="10699017" y="6350000"/>
                  </a:lnTo>
                  <a:lnTo>
                    <a:pt x="0" y="6350000"/>
                  </a:lnTo>
                  <a:lnTo>
                    <a:pt x="7586232" y="0"/>
                  </a:lnTo>
                  <a:lnTo>
                    <a:pt x="18285248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-9298222" y="-2687042"/>
            <a:ext cx="13481597" cy="7431485"/>
            <a:chOff x="0" y="0"/>
            <a:chExt cx="11519656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1171824" y="5341402"/>
            <a:ext cx="8900600" cy="728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41" indent="-280670" lvl="1">
              <a:lnSpc>
                <a:spcPts val="2860"/>
              </a:lnSpc>
              <a:buFont typeface="Arial"/>
              <a:buChar char="•"/>
            </a:pPr>
            <a:r>
              <a:rPr lang="en-US" b="true" sz="2600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Pregătirea </a:t>
            </a:r>
            <a:r>
              <a:rPr lang="en-US" sz="2600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pedagogică și profesională, lingvistică și culturală, martie-aprilie ;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-9145822" y="-2534642"/>
            <a:ext cx="13481597" cy="7431485"/>
            <a:chOff x="0" y="0"/>
            <a:chExt cx="11519656" cy="63500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TextBox 19" id="19"/>
          <p:cNvSpPr txBox="true"/>
          <p:nvPr/>
        </p:nvSpPr>
        <p:spPr>
          <a:xfrm rot="0">
            <a:off x="1171824" y="6893989"/>
            <a:ext cx="8382977" cy="728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61341" indent="-280670" lvl="1">
              <a:lnSpc>
                <a:spcPts val="2860"/>
              </a:lnSpc>
              <a:buFont typeface="Arial"/>
              <a:buChar char="•"/>
            </a:pPr>
            <a:r>
              <a:rPr lang="en-US" b="true" sz="2600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Participarea </a:t>
            </a:r>
            <a:r>
              <a:rPr lang="en-US" sz="2600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la stagiul de formare: 2 săptămâni în luna mai;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71824" y="8446576"/>
            <a:ext cx="8382977" cy="728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61341" indent="-280670" lvl="1">
              <a:lnSpc>
                <a:spcPts val="2860"/>
              </a:lnSpc>
              <a:buFont typeface="Arial"/>
              <a:buChar char="•"/>
            </a:pPr>
            <a:r>
              <a:rPr lang="en-US" b="true" sz="2600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Ateliere de lucru </a:t>
            </a:r>
            <a:r>
              <a:rPr lang="en-US" sz="2600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cu elevi ai școlii și la activități de diseminare: mai-iunie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259250" y="318011"/>
            <a:ext cx="7981992" cy="209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0"/>
              </a:lnSpc>
            </a:pPr>
            <a:r>
              <a:rPr lang="en-US" b="true" sz="1874" spc="339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PROIECTE FINANȚATE DE UNIUNEA EUROPEANĂ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326469" y="-836837"/>
            <a:ext cx="10877402" cy="7431485"/>
            <a:chOff x="0" y="0"/>
            <a:chExt cx="9294442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94441" cy="6350000"/>
            </a:xfrm>
            <a:custGeom>
              <a:avLst/>
              <a:gdLst/>
              <a:ahLst/>
              <a:cxnLst/>
              <a:rect r="r" b="b" t="t" l="l"/>
              <a:pathLst>
                <a:path h="6350000" w="9294441">
                  <a:moveTo>
                    <a:pt x="9294441" y="0"/>
                  </a:moveTo>
                  <a:lnTo>
                    <a:pt x="5438339" y="6350000"/>
                  </a:lnTo>
                  <a:lnTo>
                    <a:pt x="0" y="6350000"/>
                  </a:lnTo>
                  <a:lnTo>
                    <a:pt x="3856102" y="0"/>
                  </a:lnTo>
                  <a:lnTo>
                    <a:pt x="9294441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203A72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4105711" y="4614102"/>
            <a:ext cx="10877402" cy="7431485"/>
            <a:chOff x="0" y="0"/>
            <a:chExt cx="9294442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94441" cy="6350000"/>
            </a:xfrm>
            <a:custGeom>
              <a:avLst/>
              <a:gdLst/>
              <a:ahLst/>
              <a:cxnLst/>
              <a:rect r="r" b="b" t="t" l="l"/>
              <a:pathLst>
                <a:path h="6350000" w="9294441">
                  <a:moveTo>
                    <a:pt x="9294441" y="0"/>
                  </a:moveTo>
                  <a:lnTo>
                    <a:pt x="5438339" y="6350000"/>
                  </a:lnTo>
                  <a:lnTo>
                    <a:pt x="0" y="6350000"/>
                  </a:lnTo>
                  <a:lnTo>
                    <a:pt x="3856102" y="0"/>
                  </a:lnTo>
                  <a:lnTo>
                    <a:pt x="9294441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203A72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7020870" y="-2929461"/>
            <a:ext cx="5920741" cy="4185248"/>
            <a:chOff x="0" y="0"/>
            <a:chExt cx="5652085" cy="399534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-4730166" y="7690768"/>
            <a:ext cx="8232393" cy="5819307"/>
            <a:chOff x="0" y="0"/>
            <a:chExt cx="5652085" cy="399534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48989" y="7860338"/>
            <a:ext cx="5920741" cy="4185248"/>
            <a:chOff x="0" y="0"/>
            <a:chExt cx="5652085" cy="399534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2967556" y="4101762"/>
            <a:ext cx="12050573" cy="413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70"/>
              </a:lnSpc>
            </a:pPr>
            <a:r>
              <a:rPr lang="en-US" b="true" sz="3000" spc="773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2016: Proiectare de site-uri web în PHP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449554" y="2162185"/>
            <a:ext cx="14571316" cy="1166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b="true" sz="8800">
                <a:solidFill>
                  <a:srgbClr val="0435A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DOMENII DE FORMARE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985447" y="5062438"/>
            <a:ext cx="11758294" cy="413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69"/>
              </a:lnSpc>
            </a:pPr>
            <a:r>
              <a:rPr lang="en-US" b="true" sz="2999" spc="773">
                <a:solidFill>
                  <a:srgbClr val="0435A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2024: Proiectare de jocuri în JavaScript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985447" y="6912789"/>
            <a:ext cx="11436264" cy="413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69"/>
              </a:lnSpc>
            </a:pPr>
            <a:r>
              <a:rPr lang="en-US" b="true" sz="2999" spc="773">
                <a:solidFill>
                  <a:srgbClr val="0435A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2026: Proiectare de jocuri în Unity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967556" y="6023115"/>
            <a:ext cx="11758294" cy="413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69"/>
              </a:lnSpc>
            </a:pPr>
            <a:r>
              <a:rPr lang="en-US" b="true" sz="2999" spc="773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2025: Proiectare de jocuri în JavaScript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703579" y="819348"/>
            <a:ext cx="7981992" cy="209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0"/>
              </a:lnSpc>
            </a:pPr>
            <a:r>
              <a:rPr lang="en-US" b="true" sz="1874" spc="339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PROIECTE FINANȚATE DE UNIUNEA EUROPEANĂ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48168" y="5530067"/>
            <a:ext cx="8172558" cy="1123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3"/>
              </a:lnSpc>
            </a:pPr>
            <a:r>
              <a:rPr lang="en-US" sz="2700" b="true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Platformă web pentru cluburile din Laurian</a:t>
            </a:r>
          </a:p>
          <a:p>
            <a:pPr algn="just">
              <a:lnSpc>
                <a:spcPts val="2943"/>
              </a:lnSpc>
            </a:pPr>
          </a:p>
          <a:p>
            <a:pPr algn="just">
              <a:lnSpc>
                <a:spcPts val="2943"/>
              </a:lnSpc>
            </a:pPr>
            <a:r>
              <a:rPr lang="en-US" b="true" sz="2700" u="sng">
                <a:solidFill>
                  <a:srgbClr val="0435A3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2" tooltip="https://laurian.vercel.app/discover"/>
              </a:rPr>
              <a:t>https://laurian.vercel.app/discover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592065"/>
            <a:ext cx="8177423" cy="1320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 b="true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REZULTATE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553600" y="3088384"/>
            <a:ext cx="8167126" cy="1865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1"/>
              </a:lnSpc>
            </a:pPr>
            <a:r>
              <a:rPr lang="en-US" b="true" sz="2698" spc="-67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Platformă educațională pentru învățarea programării web într-un mod interactiv și practic</a:t>
            </a:r>
          </a:p>
          <a:p>
            <a:pPr algn="just">
              <a:lnSpc>
                <a:spcPts val="2941"/>
              </a:lnSpc>
            </a:pPr>
          </a:p>
          <a:p>
            <a:pPr algn="just">
              <a:lnSpc>
                <a:spcPts val="2941"/>
              </a:lnSpc>
            </a:pPr>
            <a:r>
              <a:rPr lang="en-US" b="true" sz="2698" u="sng">
                <a:solidFill>
                  <a:srgbClr val="0435A3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3" tooltip="https://atlweb.vercel.app"/>
              </a:rPr>
              <a:t>https://atlweb.vercel.app/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389905"/>
            <a:ext cx="670668" cy="360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34"/>
              </a:lnSpc>
            </a:pPr>
            <a:r>
              <a:rPr lang="en-US" sz="2600">
                <a:solidFill>
                  <a:srgbClr val="19181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9320364" y="3512657"/>
            <a:ext cx="13481597" cy="7431485"/>
            <a:chOff x="0" y="0"/>
            <a:chExt cx="11519656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8782577" y="1080250"/>
            <a:ext cx="13481597" cy="7431485"/>
            <a:chOff x="0" y="0"/>
            <a:chExt cx="11519656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320364" y="1696105"/>
            <a:ext cx="12732601" cy="7431485"/>
            <a:chOff x="0" y="0"/>
            <a:chExt cx="10879658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87965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0879658">
                  <a:moveTo>
                    <a:pt x="10879658" y="0"/>
                  </a:moveTo>
                  <a:lnTo>
                    <a:pt x="6365877" y="6350000"/>
                  </a:lnTo>
                  <a:lnTo>
                    <a:pt x="0" y="6350000"/>
                  </a:lnTo>
                  <a:lnTo>
                    <a:pt x="4513781" y="0"/>
                  </a:lnTo>
                  <a:lnTo>
                    <a:pt x="10879658" y="0"/>
                  </a:lnTo>
                  <a:close/>
                </a:path>
              </a:pathLst>
            </a:custGeom>
            <a:blipFill>
              <a:blip r:embed="rId4"/>
              <a:stretch>
                <a:fillRect l="0" t="-14249" r="0" b="-14249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584912" y="-1884385"/>
            <a:ext cx="7245741" cy="2516261"/>
            <a:chOff x="0" y="0"/>
            <a:chExt cx="18285249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8524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8285248">
                  <a:moveTo>
                    <a:pt x="18285248" y="0"/>
                  </a:moveTo>
                  <a:lnTo>
                    <a:pt x="10699017" y="6350000"/>
                  </a:lnTo>
                  <a:lnTo>
                    <a:pt x="0" y="6350000"/>
                  </a:lnTo>
                  <a:lnTo>
                    <a:pt x="7586232" y="0"/>
                  </a:lnTo>
                  <a:lnTo>
                    <a:pt x="18285248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-4428590" y="9647769"/>
            <a:ext cx="7245741" cy="2516261"/>
            <a:chOff x="0" y="0"/>
            <a:chExt cx="18285249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28524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8285248">
                  <a:moveTo>
                    <a:pt x="18285248" y="0"/>
                  </a:moveTo>
                  <a:lnTo>
                    <a:pt x="10699017" y="6350000"/>
                  </a:lnTo>
                  <a:lnTo>
                    <a:pt x="0" y="6350000"/>
                  </a:lnTo>
                  <a:lnTo>
                    <a:pt x="7586232" y="0"/>
                  </a:lnTo>
                  <a:lnTo>
                    <a:pt x="18285248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9298222" y="-2687042"/>
            <a:ext cx="13481597" cy="7431485"/>
            <a:chOff x="0" y="0"/>
            <a:chExt cx="11519656" cy="63500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1028700" y="5530067"/>
            <a:ext cx="670668" cy="360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34"/>
              </a:lnSpc>
            </a:pPr>
            <a:r>
              <a:rPr lang="en-US" sz="2600">
                <a:solidFill>
                  <a:srgbClr val="19181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53600" y="7256974"/>
            <a:ext cx="8172558" cy="752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3"/>
              </a:lnSpc>
            </a:pPr>
            <a:r>
              <a:rPr lang="en-US" sz="2700" b="true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Jocuri create în JavaScript și Unity</a:t>
            </a:r>
          </a:p>
          <a:p>
            <a:pPr algn="just">
              <a:lnSpc>
                <a:spcPts val="2943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7256974"/>
            <a:ext cx="670668" cy="360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34"/>
              </a:lnSpc>
            </a:pPr>
            <a:r>
              <a:rPr lang="en-US" sz="2600">
                <a:solidFill>
                  <a:srgbClr val="19181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439719" y="406057"/>
            <a:ext cx="7981992" cy="209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0"/>
              </a:lnSpc>
            </a:pPr>
            <a:r>
              <a:rPr lang="en-US" b="true" sz="1874" spc="339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PROIECTE FINANȚATE DE UNIUNEA EUROPEANĂ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23887" y="4154478"/>
            <a:ext cx="8172558" cy="752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3"/>
              </a:lnSpc>
            </a:pPr>
            <a:r>
              <a:rPr lang="en-US" sz="2700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Competențe de </a:t>
            </a:r>
            <a:r>
              <a:rPr lang="en-US" sz="2700" b="true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comunicare eficientă </a:t>
            </a:r>
            <a:r>
              <a:rPr lang="en-US" sz="2700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cu colegi din medii culturale diverse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592065"/>
            <a:ext cx="8177423" cy="1320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 b="true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REZULTATE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64034" y="3389905"/>
            <a:ext cx="8167126" cy="3806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1"/>
              </a:lnSpc>
            </a:pPr>
            <a:r>
              <a:rPr lang="en-US" sz="2698" b="true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Colaborarea </a:t>
            </a:r>
            <a:r>
              <a:rPr lang="en-US" sz="2698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cu membrii echipei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389905"/>
            <a:ext cx="670668" cy="360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34"/>
              </a:lnSpc>
            </a:pPr>
            <a:r>
              <a:rPr lang="en-US" sz="2600">
                <a:solidFill>
                  <a:srgbClr val="19181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9320364" y="3512657"/>
            <a:ext cx="13481597" cy="7431485"/>
            <a:chOff x="0" y="0"/>
            <a:chExt cx="11519656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8782577" y="1080250"/>
            <a:ext cx="13481597" cy="7431485"/>
            <a:chOff x="0" y="0"/>
            <a:chExt cx="11519656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320364" y="1696105"/>
            <a:ext cx="12732601" cy="7431485"/>
            <a:chOff x="0" y="0"/>
            <a:chExt cx="10879658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87965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0879658">
                  <a:moveTo>
                    <a:pt x="10879658" y="0"/>
                  </a:moveTo>
                  <a:lnTo>
                    <a:pt x="6365877" y="6350000"/>
                  </a:lnTo>
                  <a:lnTo>
                    <a:pt x="0" y="6350000"/>
                  </a:lnTo>
                  <a:lnTo>
                    <a:pt x="4513781" y="0"/>
                  </a:lnTo>
                  <a:lnTo>
                    <a:pt x="10879658" y="0"/>
                  </a:lnTo>
                  <a:close/>
                </a:path>
              </a:pathLst>
            </a:custGeom>
            <a:blipFill>
              <a:blip r:embed="rId2"/>
              <a:stretch>
                <a:fillRect l="0" t="-64222" r="0" b="-64222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584912" y="-1884385"/>
            <a:ext cx="7245741" cy="2516261"/>
            <a:chOff x="0" y="0"/>
            <a:chExt cx="18285249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28524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8285248">
                  <a:moveTo>
                    <a:pt x="18285248" y="0"/>
                  </a:moveTo>
                  <a:lnTo>
                    <a:pt x="10699017" y="6350000"/>
                  </a:lnTo>
                  <a:lnTo>
                    <a:pt x="0" y="6350000"/>
                  </a:lnTo>
                  <a:lnTo>
                    <a:pt x="7586232" y="0"/>
                  </a:lnTo>
                  <a:lnTo>
                    <a:pt x="18285248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-4428590" y="9647769"/>
            <a:ext cx="7245741" cy="2516261"/>
            <a:chOff x="0" y="0"/>
            <a:chExt cx="18285249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285248" cy="6350000"/>
            </a:xfrm>
            <a:custGeom>
              <a:avLst/>
              <a:gdLst/>
              <a:ahLst/>
              <a:cxnLst/>
              <a:rect r="r" b="b" t="t" l="l"/>
              <a:pathLst>
                <a:path h="6350000" w="18285248">
                  <a:moveTo>
                    <a:pt x="18285248" y="0"/>
                  </a:moveTo>
                  <a:lnTo>
                    <a:pt x="10699017" y="6350000"/>
                  </a:lnTo>
                  <a:lnTo>
                    <a:pt x="0" y="6350000"/>
                  </a:lnTo>
                  <a:lnTo>
                    <a:pt x="7586232" y="0"/>
                  </a:lnTo>
                  <a:lnTo>
                    <a:pt x="18285248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-9298222" y="-2687042"/>
            <a:ext cx="13481597" cy="7431485"/>
            <a:chOff x="0" y="0"/>
            <a:chExt cx="11519656" cy="63500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519655" cy="6350000"/>
            </a:xfrm>
            <a:custGeom>
              <a:avLst/>
              <a:gdLst/>
              <a:ahLst/>
              <a:cxnLst/>
              <a:rect r="r" b="b" t="t" l="l"/>
              <a:pathLst>
                <a:path h="6350000" w="11519655">
                  <a:moveTo>
                    <a:pt x="11519655" y="0"/>
                  </a:moveTo>
                  <a:lnTo>
                    <a:pt x="6740351" y="6350000"/>
                  </a:lnTo>
                  <a:lnTo>
                    <a:pt x="0" y="6350000"/>
                  </a:lnTo>
                  <a:lnTo>
                    <a:pt x="4779305" y="0"/>
                  </a:lnTo>
                  <a:lnTo>
                    <a:pt x="11519655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988553" y="4154478"/>
            <a:ext cx="670668" cy="360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34"/>
              </a:lnSpc>
            </a:pPr>
            <a:r>
              <a:rPr lang="en-US" sz="2600">
                <a:solidFill>
                  <a:srgbClr val="19181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23887" y="5287572"/>
            <a:ext cx="8172558" cy="752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3"/>
              </a:lnSpc>
            </a:pPr>
            <a:r>
              <a:rPr lang="en-US" sz="2700" b="true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Adaptabilitate și flexibilitate </a:t>
            </a:r>
            <a:r>
              <a:rPr lang="en-US" sz="2700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la noi medii de lucru, practici și norme culturale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88553" y="5306622"/>
            <a:ext cx="670668" cy="360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34"/>
              </a:lnSpc>
            </a:pPr>
            <a:r>
              <a:rPr lang="en-US" sz="2600">
                <a:solidFill>
                  <a:srgbClr val="19181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23887" y="6420666"/>
            <a:ext cx="8172558" cy="1123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3"/>
              </a:lnSpc>
            </a:pPr>
            <a:r>
              <a:rPr lang="en-US" sz="2700" b="true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Inițiativa de a învăța și de a evolua, </a:t>
            </a:r>
            <a:r>
              <a:rPr lang="en-US" sz="2700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solicitarea de feedback și participarea activă la procesul de învățare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13599" y="7912609"/>
            <a:ext cx="7200674" cy="1123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943"/>
              </a:lnSpc>
            </a:pPr>
            <a:r>
              <a:rPr lang="en-US" sz="2700" b="true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Gestionarea eficientă </a:t>
            </a:r>
            <a:r>
              <a:rPr lang="en-US" sz="2700">
                <a:solidFill>
                  <a:srgbClr val="191818"/>
                </a:solidFill>
                <a:latin typeface="Montserrat"/>
                <a:ea typeface="Montserrat"/>
                <a:cs typeface="Montserrat"/>
                <a:sym typeface="Montserrat"/>
              </a:rPr>
              <a:t>a programului de lucru, a termenelor-limită și a priorităților sarcinilor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88553" y="6439716"/>
            <a:ext cx="670668" cy="360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34"/>
              </a:lnSpc>
            </a:pPr>
            <a:r>
              <a:rPr lang="en-US" sz="2600">
                <a:solidFill>
                  <a:srgbClr val="19181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4.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88553" y="7912609"/>
            <a:ext cx="670668" cy="360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34"/>
              </a:lnSpc>
            </a:pPr>
            <a:r>
              <a:rPr lang="en-US" sz="2600">
                <a:solidFill>
                  <a:srgbClr val="191818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5.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602920" y="402150"/>
            <a:ext cx="7981992" cy="209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0"/>
              </a:lnSpc>
            </a:pPr>
            <a:r>
              <a:rPr lang="en-US" b="true" sz="1874" spc="339">
                <a:solidFill>
                  <a:srgbClr val="19181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PROIECTE FINANȚATE DE UNIUNEA EUROPEANĂ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721600" y="3543300"/>
            <a:ext cx="11633001" cy="553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4"/>
              </a:lnSpc>
              <a:spcBef>
                <a:spcPct val="0"/>
              </a:spcBef>
            </a:pPr>
            <a:r>
              <a:rPr lang="en-US" sz="4184">
                <a:solidFill>
                  <a:srgbClr val="191818"/>
                </a:solidFill>
                <a:latin typeface="Hibernate"/>
                <a:ea typeface="Hibernate"/>
                <a:cs typeface="Hibernate"/>
                <a:sym typeface="Hibernate"/>
              </a:rPr>
              <a:t>MU</a:t>
            </a:r>
            <a:r>
              <a:rPr lang="en-US" sz="4184">
                <a:solidFill>
                  <a:srgbClr val="191818"/>
                </a:solidFill>
                <a:latin typeface="Hibernate"/>
                <a:ea typeface="Hibernate"/>
                <a:cs typeface="Hibernate"/>
                <a:sym typeface="Hibernate"/>
              </a:rPr>
              <a:t>LTUMESC</a:t>
            </a:r>
            <a:r>
              <a:rPr lang="en-US" sz="4184">
                <a:solidFill>
                  <a:srgbClr val="191818"/>
                </a:solidFill>
                <a:latin typeface="Hibernate"/>
                <a:ea typeface="Hibernate"/>
                <a:cs typeface="Hibernate"/>
                <a:sym typeface="Hibernate"/>
              </a:rPr>
              <a:t> 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6881076" y="-1275284"/>
            <a:ext cx="10877402" cy="7431485"/>
            <a:chOff x="0" y="0"/>
            <a:chExt cx="9294442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94441" cy="6350000"/>
            </a:xfrm>
            <a:custGeom>
              <a:avLst/>
              <a:gdLst/>
              <a:ahLst/>
              <a:cxnLst/>
              <a:rect r="r" b="b" t="t" l="l"/>
              <a:pathLst>
                <a:path h="6350000" w="9294441">
                  <a:moveTo>
                    <a:pt x="9294441" y="0"/>
                  </a:moveTo>
                  <a:lnTo>
                    <a:pt x="5438339" y="6350000"/>
                  </a:lnTo>
                  <a:lnTo>
                    <a:pt x="0" y="6350000"/>
                  </a:lnTo>
                  <a:lnTo>
                    <a:pt x="3856102" y="0"/>
                  </a:lnTo>
                  <a:lnTo>
                    <a:pt x="9294441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203A72"/>
              </a:solidFill>
              <a:prstDash val="solid"/>
              <a:miter/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14105711" y="4614102"/>
            <a:ext cx="10877402" cy="7431485"/>
            <a:chOff x="0" y="0"/>
            <a:chExt cx="9294442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294441" cy="6350000"/>
            </a:xfrm>
            <a:custGeom>
              <a:avLst/>
              <a:gdLst/>
              <a:ahLst/>
              <a:cxnLst/>
              <a:rect r="r" b="b" t="t" l="l"/>
              <a:pathLst>
                <a:path h="6350000" w="9294441">
                  <a:moveTo>
                    <a:pt x="9294441" y="0"/>
                  </a:moveTo>
                  <a:lnTo>
                    <a:pt x="5438339" y="6350000"/>
                  </a:lnTo>
                  <a:lnTo>
                    <a:pt x="0" y="6350000"/>
                  </a:lnTo>
                  <a:lnTo>
                    <a:pt x="3856102" y="0"/>
                  </a:lnTo>
                  <a:lnTo>
                    <a:pt x="9294441" y="0"/>
                  </a:lnTo>
                  <a:close/>
                </a:path>
              </a:pathLst>
            </a:custGeom>
            <a:solidFill>
              <a:srgbClr val="FDFDFD"/>
            </a:solidFill>
            <a:ln w="19050" cap="sq">
              <a:solidFill>
                <a:srgbClr val="203A72"/>
              </a:solidFill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7020870" y="-2929461"/>
            <a:ext cx="5920741" cy="4185248"/>
            <a:chOff x="0" y="0"/>
            <a:chExt cx="5652085" cy="399534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-4730166" y="9324827"/>
            <a:ext cx="5920741" cy="4185248"/>
            <a:chOff x="0" y="0"/>
            <a:chExt cx="5652085" cy="399534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554999" y="7860338"/>
            <a:ext cx="5920741" cy="4185248"/>
            <a:chOff x="0" y="0"/>
            <a:chExt cx="5652085" cy="399534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652084" cy="3995341"/>
            </a:xfrm>
            <a:custGeom>
              <a:avLst/>
              <a:gdLst/>
              <a:ahLst/>
              <a:cxnLst/>
              <a:rect r="r" b="b" t="t" l="l"/>
              <a:pathLst>
                <a:path h="3995341" w="5652084">
                  <a:moveTo>
                    <a:pt x="5652084" y="0"/>
                  </a:moveTo>
                  <a:lnTo>
                    <a:pt x="3307133" y="3995341"/>
                  </a:lnTo>
                  <a:lnTo>
                    <a:pt x="0" y="3995341"/>
                  </a:lnTo>
                  <a:lnTo>
                    <a:pt x="2344952" y="0"/>
                  </a:lnTo>
                  <a:lnTo>
                    <a:pt x="5652084" y="0"/>
                  </a:lnTo>
                  <a:close/>
                </a:path>
              </a:pathLst>
            </a:custGeom>
            <a:solidFill>
              <a:srgbClr val="203A72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DAHZyJK4BcI</dc:identifier>
  <dcterms:modified xsi:type="dcterms:W3CDTF">2011-08-01T06:04:30Z</dcterms:modified>
  <cp:revision>1</cp:revision>
  <dc:title>Proiecte Erasmus+VET in Laurian</dc:title>
</cp:coreProperties>
</file>