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12192000" cy="6858000"/>
  <p:notesSz cx="7315200" cy="9601200"/>
  <p:embeddedFontLst>
    <p:embeddedFont>
      <p:font typeface="Aharoni" panose="02010803020104030203" pitchFamily="2" charset="-79"/>
      <p:bold r:id="rId16"/>
    </p:embeddedFont>
    <p:embeddedFont>
      <p:font typeface="Arial Black" panose="020B0A04020102020204" pitchFamily="34" charset="0"/>
      <p:regular r:id="rId17"/>
      <p:bold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Impact" panose="020B0806030902050204" pitchFamily="34" charset="0"/>
      <p:regular r:id="rId23"/>
    </p:embeddedFont>
    <p:embeddedFont>
      <p:font typeface="Overlock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3o0favMoHrJ36z3mQlWiEhNW6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E7D636D-1CE4-43D0-9499-831621CFCCA2}">
  <a:tblStyle styleId="{FE7D636D-1CE4-43D0-9499-831621CFCCA2}" styleName="Table_0">
    <a:wholeTbl>
      <a:tcTxStyle b="off" i="off">
        <a:font>
          <a:latin typeface="Impact"/>
          <a:ea typeface="Impact"/>
          <a:cs typeface="Impact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E6E6"/>
          </a:solidFill>
        </a:fill>
      </a:tcStyle>
    </a:wholeTbl>
    <a:band1H>
      <a:tcTxStyle/>
      <a:tcStyle>
        <a:tcBdr/>
        <a:fill>
          <a:solidFill>
            <a:srgbClr val="E6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6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Impact"/>
          <a:ea typeface="Impact"/>
          <a:cs typeface="Impact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Impact"/>
          <a:ea typeface="Impact"/>
          <a:cs typeface="Impact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Impact"/>
          <a:ea typeface="Impact"/>
          <a:cs typeface="Impact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Impact"/>
          <a:ea typeface="Impact"/>
          <a:cs typeface="Impact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3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Ne propunem să implicăm cât mai mulți elevi în proiecte Erasmus+ de formare profesională în domeniul IT, până în anul 2027, pentru a le crește abilitățile practice și pentru a facilita integrarea lor pe piața muncii și în lumea digitală.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4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82" name="Google Shape;182;p4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Planificăm să introducem disciplina de Programare Web în clasele X-XII, ca rezultat al participării la stagiile de formare Erasmus+, pentru a oferi elevilor noștri o pregătirie mai diversificată și o adaptabilitate mai mare la  cerințele actuale ale tehnologiei.</a:t>
            </a:r>
            <a:endParaRPr/>
          </a:p>
        </p:txBody>
      </p:sp>
      <p:sp>
        <p:nvSpPr>
          <p:cNvPr id="190" name="Google Shape;190;p5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91" name="Google Shape;191;p5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alibri"/>
                <a:ea typeface="Calibri"/>
                <a:cs typeface="Calibri"/>
                <a:sym typeface="Calibri"/>
              </a:rPr>
              <a:t>Ne dorim ca numărul elevilor implicați anual în programe și proiecte educaționale europene să crească cu cel puțin 10%, până în 2027, contribuind astfel la formarea unei mentalități europene și la promovarea parteneriatelor interculturale.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6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200" name="Google Shape;200;p6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7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p8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8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8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9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9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9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10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0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0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3" name="Google Shape;263;p1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1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1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3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3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14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4:notes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4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zitiv titlu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6" descr="Brickwork-HD-R1a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6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 extrusionOk="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101600" dist="152400" dir="4380000" algn="tl" rotWithShape="0">
              <a:srgbClr val="000000">
                <a:alpha val="4274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16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 extrusionOk="0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endParaRPr lang="ro-RO"/>
          </a:p>
        </p:txBody>
      </p:sp>
      <p:sp>
        <p:nvSpPr>
          <p:cNvPr id="24" name="Google Shape;24;p16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 extrusionOk="0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/>
          <a:lstStyle/>
          <a:p>
            <a:endParaRPr lang="ro-RO"/>
          </a:p>
        </p:txBody>
      </p:sp>
      <p:sp>
        <p:nvSpPr>
          <p:cNvPr id="25" name="Google Shape;25;p16"/>
          <p:cNvSpPr/>
          <p:nvPr/>
        </p:nvSpPr>
        <p:spPr>
          <a:xfrm rot="-18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 extrusionOk="0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55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ctrTitle"/>
          </p:nvPr>
        </p:nvSpPr>
        <p:spPr>
          <a:xfrm rot="-180000">
            <a:off x="891201" y="662656"/>
            <a:ext cx="9755187" cy="2766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Impact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ubTitle" idx="1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8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 rot="-180000">
            <a:off x="4948541" y="4578463"/>
            <a:ext cx="6143653" cy="116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5400">
                <a:solidFill>
                  <a:srgbClr val="5C060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 rot="-180000">
            <a:off x="-5560" y="4883024"/>
            <a:ext cx="4047239" cy="119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 rot="-180000">
            <a:off x="9851758" y="3832648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lvl="1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lvl="2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lvl="3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lvl="4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lvl="5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lvl="6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lvl="7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lvl="8" indent="0" algn="ctr">
              <a:spcBef>
                <a:spcPts val="0"/>
              </a:spcBef>
              <a:buNone/>
              <a:defRPr sz="2400" b="0" i="0" u="none" strike="noStrike" cap="non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16"/>
          <p:cNvSpPr/>
          <p:nvPr/>
        </p:nvSpPr>
        <p:spPr>
          <a:xfrm rot="-18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dk1">
              <a:alpha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u și conținu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u și conținut">
  <p:cSld name="Titlu și conținu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oană cu trei imagini">
  <p:cSld name="Coloană cu trei imagini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9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9"/>
          <p:cNvSpPr>
            <a:spLocks noGrp="1"/>
          </p:cNvSpPr>
          <p:nvPr>
            <p:ph type="pic" idx="2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8" name="Google Shape;48;p19"/>
          <p:cNvSpPr txBox="1">
            <a:spLocks noGrp="1"/>
          </p:cNvSpPr>
          <p:nvPr>
            <p:ph type="body" idx="3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4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19"/>
          <p:cNvSpPr>
            <a:spLocks noGrp="1"/>
          </p:cNvSpPr>
          <p:nvPr>
            <p:ph type="pic" idx="5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1" name="Google Shape;51;p19"/>
          <p:cNvSpPr txBox="1">
            <a:spLocks noGrp="1"/>
          </p:cNvSpPr>
          <p:nvPr>
            <p:ph type="body" idx="6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body" idx="7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sz="2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19"/>
          <p:cNvSpPr>
            <a:spLocks noGrp="1"/>
          </p:cNvSpPr>
          <p:nvPr>
            <p:ph type="pic" idx="8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4" name="Google Shape;54;p19"/>
          <p:cNvSpPr txBox="1">
            <a:spLocks noGrp="1"/>
          </p:cNvSpPr>
          <p:nvPr>
            <p:ph type="body" idx="9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ntet secțiune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ă tipuri de conținut" type="twoObj">
  <p:cSld name="TWO_OBJEC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2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ție" type="twoTxTwoObj">
  <p:cSld name="TWO_OBJECTS_WITH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2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body" idx="3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sz="26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4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ar titlu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3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completat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ținut cu legendă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5"/>
          <p:cNvSpPr txBox="1"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5"/>
          <p:cNvSpPr txBox="1">
            <a:spLocks noGrp="1"/>
          </p:cNvSpPr>
          <p:nvPr>
            <p:ph type="body" idx="1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5"/>
          <p:cNvSpPr txBox="1">
            <a:spLocks noGrp="1"/>
          </p:cNvSpPr>
          <p:nvPr>
            <p:ph type="body" idx="2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93" name="Google Shape;93;p25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5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5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ine cu legendă" type="picTx">
  <p:cSld name="PICTURE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6"/>
          <p:cNvSpPr txBox="1"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6"/>
          <p:cNvSpPr>
            <a:spLocks noGrp="1"/>
          </p:cNvSpPr>
          <p:nvPr>
            <p:ph type="pic" idx="2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9" name="Google Shape;99;p26"/>
          <p:cNvSpPr txBox="1">
            <a:spLocks noGrp="1"/>
          </p:cNvSpPr>
          <p:nvPr>
            <p:ph type="body" idx="1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26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ine panoramică cu legendă">
  <p:cSld name="Imagine panoramică cu legendă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mpact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7"/>
          <p:cNvSpPr>
            <a:spLocks noGrp="1"/>
          </p:cNvSpPr>
          <p:nvPr>
            <p:ph type="pic" idx="2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6" name="Google Shape;106;p27"/>
          <p:cNvSpPr txBox="1">
            <a:spLocks noGrp="1"/>
          </p:cNvSpPr>
          <p:nvPr>
            <p:ph type="body" idx="1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7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7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u și legendă">
  <p:cSld name="Titlu și legendă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8"/>
          <p:cNvSpPr txBox="1">
            <a:spLocks noGrp="1"/>
          </p:cNvSpPr>
          <p:nvPr>
            <p:ph type="body" idx="1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8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 cu legendă">
  <p:cSld name="Citat cu legendă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9"/>
          <p:cNvSpPr txBox="1"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9"/>
          <p:cNvSpPr txBox="1">
            <a:spLocks noGrp="1"/>
          </p:cNvSpPr>
          <p:nvPr>
            <p:ph type="body" idx="1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19" name="Google Shape;119;p29"/>
          <p:cNvSpPr txBox="1">
            <a:spLocks noGrp="1"/>
          </p:cNvSpPr>
          <p:nvPr>
            <p:ph type="body" idx="2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20" name="Google Shape;120;p29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9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29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lang="en-US" sz="8000" b="0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/>
          </a:p>
        </p:txBody>
      </p:sp>
      <p:sp>
        <p:nvSpPr>
          <p:cNvPr id="124" name="Google Shape;124;p29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lang="en-US" sz="8000" b="0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rte de vizită">
  <p:cSld name="Carte de vizită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0"/>
          <p:cNvSpPr txBox="1"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0"/>
          <p:cNvSpPr txBox="1">
            <a:spLocks noGrp="1"/>
          </p:cNvSpPr>
          <p:nvPr>
            <p:ph type="body" idx="1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>
            <a:endParaRPr/>
          </a:p>
        </p:txBody>
      </p:sp>
      <p:sp>
        <p:nvSpPr>
          <p:cNvPr id="128" name="Google Shape;128;p30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0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0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oane">
  <p:cSld name="3 coloan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1"/>
          <p:cNvSpPr txBox="1"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1"/>
          <p:cNvSpPr txBox="1"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34" name="Google Shape;134;p31"/>
          <p:cNvSpPr txBox="1">
            <a:spLocks noGrp="1"/>
          </p:cNvSpPr>
          <p:nvPr>
            <p:ph type="body" idx="2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35" name="Google Shape;135;p31"/>
          <p:cNvSpPr txBox="1">
            <a:spLocks noGrp="1"/>
          </p:cNvSpPr>
          <p:nvPr>
            <p:ph type="body" idx="3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36" name="Google Shape;136;p31"/>
          <p:cNvSpPr txBox="1">
            <a:spLocks noGrp="1"/>
          </p:cNvSpPr>
          <p:nvPr>
            <p:ph type="body" idx="4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31"/>
          <p:cNvSpPr txBox="1">
            <a:spLocks noGrp="1"/>
          </p:cNvSpPr>
          <p:nvPr>
            <p:ph type="body" idx="5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sz="24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 b="1"/>
            </a:lvl9pPr>
          </a:lstStyle>
          <a:p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body" idx="6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marL="2743200" lvl="5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marL="3200400" lvl="6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marL="3657600" lvl="7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marL="4114800" lvl="8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vertical și titlu" type="vertTx">
  <p:cSld name="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2"/>
          <p:cNvSpPr txBox="1">
            <a:spLocks noGrp="1"/>
          </p:cNvSpPr>
          <p:nvPr>
            <p:ph type="body" idx="1"/>
          </p:nvPr>
        </p:nvSpPr>
        <p:spPr>
          <a:xfrm rot="5400000">
            <a:off x="4227559" y="-1478362"/>
            <a:ext cx="3311190" cy="10394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32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2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u vertical și text" type="vertTitleAndTx">
  <p:cSld name="VERTICAL_TITLE_AND_VERTICAL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>
            <a:spLocks noGrp="1"/>
          </p:cNvSpPr>
          <p:nvPr>
            <p:ph type="title"/>
          </p:nvPr>
        </p:nvSpPr>
        <p:spPr>
          <a:xfrm rot="5400000">
            <a:off x="7603792" y="1897870"/>
            <a:ext cx="4688785" cy="226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3"/>
          <p:cNvSpPr txBox="1">
            <a:spLocks noGrp="1"/>
          </p:cNvSpPr>
          <p:nvPr>
            <p:ph type="body" idx="1"/>
          </p:nvPr>
        </p:nvSpPr>
        <p:spPr>
          <a:xfrm rot="5400000">
            <a:off x="2293623" y="-922023"/>
            <a:ext cx="4688785" cy="7904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marL="914400" lvl="1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marL="1371600" lvl="2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marL="1828800" lvl="3" indent="-41148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marL="2286000" lvl="4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marL="2743200" lvl="5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marL="3200400" lvl="6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marL="3657600" lvl="7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marL="4114800" lvl="8" indent="-411479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33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3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33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5" descr="Brickwork-HD-R1a.jpg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5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>
          <p:nvSpPr>
            <p:cNvPr id="12" name="Google Shape;12;p15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20">
                <a:alphaModFix/>
              </a:blip>
              <a:stretch>
                <a:fillRect/>
              </a:stretch>
            </a:blipFill>
            <a:ln>
              <a:noFill/>
            </a:ln>
            <a:effectLst>
              <a:outerShdw blurRad="98425" dist="76200" dir="4380000" algn="tl" rotWithShape="0">
                <a:srgbClr val="000000">
                  <a:alpha val="6784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5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 extrusionOk="0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5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4" name="Google Shape;14;p15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15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 b="0" i="0" u="none" strike="noStrike" cap="non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431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914400" marR="0" lvl="1" indent="-41148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1371600" marR="0" lvl="2" indent="-3911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1828800" marR="0" lvl="3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2286000" marR="0" lvl="4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2743200" marR="0" lvl="5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3200400" marR="0" lvl="6" indent="-370839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3657600" marR="0" lvl="7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4114800" marR="0" lvl="8" indent="-37084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dt" idx="10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ftr" idx="11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ldNum" idx="12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0" marR="0" lvl="1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0" marR="0" lvl="2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0" marR="0" lvl="3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0" marR="0" lvl="4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marL="0" marR="0" lvl="5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marL="0" marR="0" lvl="6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marL="0" marR="0" lvl="7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marL="0" marR="0" lvl="8" indent="0" algn="ctr" rtl="0">
              <a:spcBef>
                <a:spcPts val="0"/>
              </a:spcBef>
              <a:buNone/>
              <a:defRPr sz="3200" b="0" i="0" u="none" strike="noStrike" cap="non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"/>
          <p:cNvSpPr txBox="1">
            <a:spLocks noGrp="1"/>
          </p:cNvSpPr>
          <p:nvPr>
            <p:ph type="ctrTitle"/>
          </p:nvPr>
        </p:nvSpPr>
        <p:spPr>
          <a:xfrm>
            <a:off x="38989" y="1060857"/>
            <a:ext cx="10668000" cy="1320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lang="en-US" sz="5400">
                <a:latin typeface="Arial"/>
                <a:ea typeface="Arial"/>
                <a:cs typeface="Arial"/>
                <a:sym typeface="Arial"/>
              </a:rPr>
              <a:t>ERASMUS : </a:t>
            </a:r>
            <a:br>
              <a:rPr lang="en-US" sz="5400">
                <a:latin typeface="Arial"/>
                <a:ea typeface="Arial"/>
                <a:cs typeface="Arial"/>
                <a:sym typeface="Arial"/>
              </a:rPr>
            </a:br>
            <a:r>
              <a:rPr lang="en-US" sz="5400" cap="none">
                <a:latin typeface="Arial"/>
                <a:ea typeface="Arial"/>
                <a:cs typeface="Arial"/>
                <a:sym typeface="Arial"/>
              </a:rPr>
              <a:t>changing lives, opening minds</a:t>
            </a:r>
            <a:r>
              <a:rPr lang="en-US" sz="5400">
                <a:latin typeface="Arial"/>
                <a:ea typeface="Arial"/>
                <a:cs typeface="Arial"/>
                <a:sym typeface="Arial"/>
              </a:rPr>
              <a:t>!</a:t>
            </a:r>
            <a:endParaRPr sz="5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83678">
            <a:off x="157663" y="2461505"/>
            <a:ext cx="11068001" cy="346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lang="en-US" sz="4000" dirty="0">
                <a:latin typeface="Arial"/>
                <a:ea typeface="Arial"/>
                <a:cs typeface="Arial"/>
                <a:sym typeface="Arial"/>
              </a:rPr>
              <a:t>CE ESTE PROGRAMUL ERASMUS VET?</a:t>
            </a:r>
            <a:endParaRPr sz="4000" dirty="0"/>
          </a:p>
        </p:txBody>
      </p:sp>
      <p:sp>
        <p:nvSpPr>
          <p:cNvPr id="169" name="Google Shape;169;p2"/>
          <p:cNvSpPr txBox="1">
            <a:spLocks noGrp="1"/>
          </p:cNvSpPr>
          <p:nvPr>
            <p:ph type="body" idx="1"/>
          </p:nvPr>
        </p:nvSpPr>
        <p:spPr>
          <a:xfrm>
            <a:off x="685800" y="1906622"/>
            <a:ext cx="10396883" cy="3467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4384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840"/>
              <a:buChar char="•"/>
            </a:pP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Programul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Erasmus VET (vocational education and training)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este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o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inițiativă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a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Uniunii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Europene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care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vizează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susținerea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și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îmbunătățirea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formării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profesionale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prin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mobilitatea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elevilor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și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a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personalului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din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învățământul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liceal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și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profesional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.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Scopul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său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principal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este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de a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oferi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oportunități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învățare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practică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în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străinătate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,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pentru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a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dezvolta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competențele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și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abilitățile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necesare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pe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piața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muncii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sz="2400" cap="none" dirty="0">
              <a:latin typeface="Arial Narrow"/>
              <a:ea typeface="Arial Narrow"/>
              <a:cs typeface="Arial Narrow"/>
              <a:sym typeface="Arial Narrow"/>
            </a:endParaRPr>
          </a:p>
          <a:p>
            <a:pPr marL="228600" lvl="0" indent="-24384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40"/>
              <a:buChar char="•"/>
            </a:pP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Programul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Erasmus VET face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parte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din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programul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mai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amplu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Erasmus+, care include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și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alte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domenii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de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educație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, precum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învățământul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superior,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educația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pentru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adulți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și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educația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 non-</a:t>
            </a:r>
            <a:r>
              <a:rPr lang="en-US" sz="2400" cap="none" dirty="0" err="1">
                <a:latin typeface="Arial Narrow"/>
                <a:ea typeface="Arial Narrow"/>
                <a:cs typeface="Arial Narrow"/>
                <a:sym typeface="Arial Narrow"/>
              </a:rPr>
              <a:t>formală</a:t>
            </a:r>
            <a:r>
              <a:rPr lang="en-US" sz="2400" cap="none" dirty="0">
                <a:latin typeface="Arial Narrow"/>
                <a:ea typeface="Arial Narrow"/>
                <a:cs typeface="Arial Narrow"/>
                <a:sym typeface="Arial Narrow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 txBox="1">
            <a:spLocks noGrp="1"/>
          </p:cNvSpPr>
          <p:nvPr>
            <p:ph type="title"/>
          </p:nvPr>
        </p:nvSpPr>
        <p:spPr>
          <a:xfrm>
            <a:off x="685801" y="429768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US" sz="2400" b="1" dirty="0">
                <a:latin typeface="Arial"/>
                <a:ea typeface="Arial"/>
                <a:cs typeface="Arial"/>
                <a:sym typeface="Arial"/>
              </a:rPr>
              <a:t>CARACTERISTICI PRINCIPALE ALE PROGRAMULUI ERASMUS VET:</a:t>
            </a:r>
            <a:br>
              <a:rPr lang="en-US" sz="2400" b="1" dirty="0">
                <a:latin typeface="Arial"/>
                <a:ea typeface="Arial"/>
                <a:cs typeface="Arial"/>
                <a:sym typeface="Arial"/>
              </a:rPr>
            </a:br>
            <a:endParaRPr sz="24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"/>
          <p:cNvSpPr txBox="1">
            <a:spLocks noGrp="1"/>
          </p:cNvSpPr>
          <p:nvPr>
            <p:ph type="body" idx="1"/>
          </p:nvPr>
        </p:nvSpPr>
        <p:spPr>
          <a:xfrm>
            <a:off x="459770" y="1673378"/>
            <a:ext cx="10394707" cy="3808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457200" lvl="0" indent="-45720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20000"/>
              <a:buFont typeface="Impact"/>
              <a:buAutoNum type="arabicPeriod"/>
            </a:pPr>
            <a:r>
              <a:rPr lang="en-US" b="1" cap="none">
                <a:latin typeface="Arial Black"/>
                <a:ea typeface="Arial Black"/>
                <a:cs typeface="Arial Black"/>
                <a:sym typeface="Arial Black"/>
              </a:rPr>
              <a:t>Mobilitate</a:t>
            </a:r>
            <a:r>
              <a:rPr lang="en-US" i="1" cap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cap="none">
                <a:latin typeface="Arial"/>
                <a:ea typeface="Arial"/>
                <a:cs typeface="Arial"/>
                <a:sym typeface="Arial"/>
              </a:rPr>
              <a:t>: elevii și formatorii au ocazia să participe la stagiile de practică, cursuri sau proiecte în alte țări europene, ceea ce le permite să dobândească experiență internațională.</a:t>
            </a:r>
            <a:endParaRPr/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20000"/>
              <a:buFont typeface="Impact"/>
              <a:buAutoNum type="arabicPeriod"/>
            </a:pPr>
            <a:r>
              <a:rPr lang="en-US" cap="none">
                <a:latin typeface="Arial Black"/>
                <a:ea typeface="Arial Black"/>
                <a:cs typeface="Arial Black"/>
                <a:sym typeface="Arial Black"/>
              </a:rPr>
              <a:t>Dezvoltarea competențelor </a:t>
            </a:r>
            <a:r>
              <a:rPr lang="en-US" cap="none">
                <a:latin typeface="Arial"/>
                <a:ea typeface="Arial"/>
                <a:cs typeface="Arial"/>
                <a:sym typeface="Arial"/>
              </a:rPr>
              <a:t>: participanții își pot îmbunătăți competențele profesionale și lingvistice, precum și să își dezvolte abilitățile interculturale.</a:t>
            </a:r>
            <a:endParaRPr/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20000"/>
              <a:buFont typeface="Impact"/>
              <a:buAutoNum type="arabicPeriod"/>
            </a:pPr>
            <a:r>
              <a:rPr lang="en-US" cap="none">
                <a:latin typeface="Arial Black"/>
                <a:ea typeface="Arial Black"/>
                <a:cs typeface="Arial Black"/>
                <a:sym typeface="Arial Black"/>
              </a:rPr>
              <a:t>Colaborare internațională </a:t>
            </a:r>
            <a:r>
              <a:rPr lang="en-US" cap="none">
                <a:latin typeface="Arial"/>
                <a:ea typeface="Arial"/>
                <a:cs typeface="Arial"/>
                <a:sym typeface="Arial"/>
              </a:rPr>
              <a:t>: programul încurajează parteneriatele între instituțiile de învățământ și angajatori din diferite țări, promovând schimbul de bune practici în educația și formarea profesională.</a:t>
            </a:r>
            <a:endParaRPr/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20000"/>
              <a:buFont typeface="Impact"/>
              <a:buAutoNum type="arabicPeriod"/>
            </a:pPr>
            <a:r>
              <a:rPr lang="en-US" cap="none">
                <a:latin typeface="Arial Black"/>
                <a:ea typeface="Arial Black"/>
                <a:cs typeface="Arial Black"/>
                <a:sym typeface="Arial Black"/>
              </a:rPr>
              <a:t>Accesibilitate</a:t>
            </a:r>
            <a:r>
              <a:rPr lang="en-US" i="1" cap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cap="none">
                <a:latin typeface="Arial"/>
                <a:ea typeface="Arial"/>
                <a:cs typeface="Arial"/>
                <a:sym typeface="Arial"/>
              </a:rPr>
              <a:t>: Erasmus Vet este deschis pentru toți elevii din programele de formare profesională, indiferent de nivelul de pregătire sau de background-ul lor socio-economic.</a:t>
            </a:r>
            <a:endParaRPr/>
          </a:p>
          <a:p>
            <a:pPr marL="457200" lvl="0" indent="-457200" algn="just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20000"/>
              <a:buFont typeface="Impact"/>
              <a:buAutoNum type="arabicPeriod"/>
            </a:pPr>
            <a:r>
              <a:rPr lang="en-US" cap="none">
                <a:latin typeface="Arial Black"/>
                <a:ea typeface="Arial Black"/>
                <a:cs typeface="Arial Black"/>
                <a:sym typeface="Arial Black"/>
              </a:rPr>
              <a:t>Beneficii pe termen lung </a:t>
            </a:r>
            <a:r>
              <a:rPr lang="en-US" cap="none">
                <a:latin typeface="Arial"/>
                <a:ea typeface="Arial"/>
                <a:cs typeface="Arial"/>
                <a:sym typeface="Arial"/>
              </a:rPr>
              <a:t>: participarea la program poate crește șansele de angajare ale absolvenților, oferindu-le un avantaj competitiv pe piața muncii.</a:t>
            </a:r>
            <a:endParaRPr/>
          </a:p>
          <a:p>
            <a:pPr marL="228600" lvl="0" indent="-40639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600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OBIECTIVELE PROIECTULUI NOSTRU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 txBox="1">
            <a:spLocks noGrp="1"/>
          </p:cNvSpPr>
          <p:nvPr>
            <p:ph type="body" idx="1"/>
          </p:nvPr>
        </p:nvSpPr>
        <p:spPr>
          <a:xfrm>
            <a:off x="323316" y="2287020"/>
            <a:ext cx="6766981" cy="2283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mpact"/>
              <a:buNone/>
            </a:pPr>
            <a:r>
              <a:rPr lang="en-US"/>
              <a:t>1. CREȘTEREA APLICABILITĂȚII COMPETENȚELOR DE PROGRAMARE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47675" marR="0" lvl="0" indent="-17462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Participarea elevilor la proiecte Erasmus+ : Sevilia, Spania</a:t>
            </a:r>
            <a:endParaRPr/>
          </a:p>
          <a:p>
            <a:pPr marL="447675" marR="0" lvl="0" indent="-17462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Formare profesională în domeniul IT : firma V-ART SCHOOL</a:t>
            </a:r>
            <a:endParaRPr/>
          </a:p>
          <a:p>
            <a:pPr marL="447675" marR="0" lvl="0" indent="-174625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Perioada: 2023 -&gt;&gt;2027 </a:t>
            </a:r>
            <a:endParaRPr/>
          </a:p>
        </p:txBody>
      </p:sp>
      <p:pic>
        <p:nvPicPr>
          <p:cNvPr id="186" name="Google Shape;186;p4"/>
          <p:cNvPicPr preferRelativeResize="0"/>
          <p:nvPr/>
        </p:nvPicPr>
        <p:blipFill rotWithShape="1">
          <a:blip r:embed="rId3">
            <a:alphaModFix/>
          </a:blip>
          <a:srcRect t="23912" b="-321"/>
          <a:stretch/>
        </p:blipFill>
        <p:spPr>
          <a:xfrm>
            <a:off x="6932578" y="2413221"/>
            <a:ext cx="4549301" cy="2607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OBIECTIVELE PROIECTULUI NOSTRU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5"/>
          <p:cNvSpPr txBox="1">
            <a:spLocks noGrp="1"/>
          </p:cNvSpPr>
          <p:nvPr>
            <p:ph type="body" idx="1"/>
          </p:nvPr>
        </p:nvSpPr>
        <p:spPr>
          <a:xfrm>
            <a:off x="685800" y="2515456"/>
            <a:ext cx="6561412" cy="2407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mpact"/>
              <a:buNone/>
            </a:pPr>
            <a:r>
              <a:rPr lang="en-US" sz="2400"/>
              <a:t>2. EXTINDEREA OFERTEI CURRICULARE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Specializarea matematică-informatică </a:t>
            </a:r>
            <a:endParaRPr/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Introducerea disciplinelor de programare web la clasele X-XII </a:t>
            </a:r>
            <a:endParaRPr/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Impactul participării la stagiile de formare Erasmus+ </a:t>
            </a:r>
            <a:endParaRPr/>
          </a:p>
        </p:txBody>
      </p:sp>
      <p:pic>
        <p:nvPicPr>
          <p:cNvPr id="195" name="Google Shape;19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3802" y="568561"/>
            <a:ext cx="5715000" cy="589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"/>
          <p:cNvSpPr txBox="1">
            <a:spLocks noGrp="1"/>
          </p:cNvSpPr>
          <p:nvPr>
            <p:ph type="title"/>
          </p:nvPr>
        </p:nvSpPr>
        <p:spPr>
          <a:xfrm>
            <a:off x="1279188" y="326688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OBIECTIVELE PROIECTULUI NOSTRU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"/>
          <p:cNvSpPr txBox="1">
            <a:spLocks noGrp="1"/>
          </p:cNvSpPr>
          <p:nvPr>
            <p:ph type="body" idx="1"/>
          </p:nvPr>
        </p:nvSpPr>
        <p:spPr>
          <a:xfrm>
            <a:off x="1417890" y="1550572"/>
            <a:ext cx="6675339" cy="1853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mpact"/>
              <a:buNone/>
            </a:pPr>
            <a:r>
              <a:rPr lang="en-US" sz="2400"/>
              <a:t>3. DEZVOLTAREA DIMENSIUNII EUROPENE A EDUCAȚIEI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Creșterea numărului de elevi implicați în programe europene </a:t>
            </a:r>
            <a:endParaRPr/>
          </a:p>
          <a:p>
            <a:pPr marL="0" marR="0" lvl="0" indent="-1143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Obiectiv: minim 10% pe an până în 2027 </a:t>
            </a:r>
            <a:endParaRPr/>
          </a:p>
        </p:txBody>
      </p:sp>
      <p:pic>
        <p:nvPicPr>
          <p:cNvPr id="204" name="Google Shape;204;p6"/>
          <p:cNvPicPr preferRelativeResize="0"/>
          <p:nvPr/>
        </p:nvPicPr>
        <p:blipFill rotWithShape="1">
          <a:blip r:embed="rId3">
            <a:alphaModFix/>
          </a:blip>
          <a:srcRect l="11502" t="43688" r="15495" b="18865"/>
          <a:stretch/>
        </p:blipFill>
        <p:spPr>
          <a:xfrm>
            <a:off x="5988952" y="3526276"/>
            <a:ext cx="5687118" cy="2325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6"/>
          <p:cNvPicPr preferRelativeResize="0"/>
          <p:nvPr/>
        </p:nvPicPr>
        <p:blipFill rotWithShape="1">
          <a:blip r:embed="rId4">
            <a:alphaModFix/>
          </a:blip>
          <a:srcRect l="3381" t="26798" r="6708" b="34326"/>
          <a:stretch/>
        </p:blipFill>
        <p:spPr>
          <a:xfrm>
            <a:off x="0" y="3526276"/>
            <a:ext cx="5988951" cy="2325884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6"/>
          <p:cNvSpPr txBox="1"/>
          <p:nvPr/>
        </p:nvSpPr>
        <p:spPr>
          <a:xfrm>
            <a:off x="2246946" y="5943080"/>
            <a:ext cx="223971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FC000"/>
                </a:solidFill>
                <a:latin typeface="Impact"/>
                <a:ea typeface="Impact"/>
                <a:cs typeface="Impact"/>
                <a:sym typeface="Impact"/>
              </a:rPr>
              <a:t>Mai  2024</a:t>
            </a:r>
            <a:endParaRPr/>
          </a:p>
        </p:txBody>
      </p:sp>
      <p:sp>
        <p:nvSpPr>
          <p:cNvPr id="207" name="Google Shape;207;p6"/>
          <p:cNvSpPr txBox="1"/>
          <p:nvPr/>
        </p:nvSpPr>
        <p:spPr>
          <a:xfrm>
            <a:off x="8093229" y="5952484"/>
            <a:ext cx="174571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C000"/>
                </a:solidFill>
                <a:latin typeface="Impact"/>
                <a:ea typeface="Impact"/>
                <a:cs typeface="Impact"/>
                <a:sym typeface="Impact"/>
              </a:rPr>
              <a:t>Mai  2025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DOZA DE …ISTORIE 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15" name="Google Shape;215;p7"/>
          <p:cNvSpPr txBox="1">
            <a:spLocks noGrp="1"/>
          </p:cNvSpPr>
          <p:nvPr>
            <p:ph type="body" idx="4"/>
          </p:nvPr>
        </p:nvSpPr>
        <p:spPr>
          <a:xfrm>
            <a:off x="3974101" y="3820449"/>
            <a:ext cx="3310128" cy="707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1600"/>
              <a:t>PLAZA DE ESPAÑA</a:t>
            </a:r>
            <a:endParaRPr sz="2000"/>
          </a:p>
        </p:txBody>
      </p:sp>
      <p:pic>
        <p:nvPicPr>
          <p:cNvPr id="216" name="Google Shape;216;p7"/>
          <p:cNvPicPr preferRelativeResize="0">
            <a:picLocks noGrp="1"/>
          </p:cNvPicPr>
          <p:nvPr>
            <p:ph type="pic" idx="5"/>
          </p:nvPr>
        </p:nvPicPr>
        <p:blipFill rotWithShape="1">
          <a:blip r:embed="rId3">
            <a:alphaModFix/>
          </a:blip>
          <a:srcRect t="8773" b="8772"/>
          <a:stretch/>
        </p:blipFill>
        <p:spPr>
          <a:xfrm>
            <a:off x="5629165" y="1607248"/>
            <a:ext cx="5323410" cy="2462908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17" name="Google Shape;217;p7"/>
          <p:cNvSpPr txBox="1">
            <a:spLocks noGrp="1"/>
          </p:cNvSpPr>
          <p:nvPr>
            <p:ph type="body" idx="6"/>
          </p:nvPr>
        </p:nvSpPr>
        <p:spPr>
          <a:xfrm>
            <a:off x="512065" y="4527585"/>
            <a:ext cx="10570618" cy="11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1600" cap="none">
                <a:latin typeface="Arial"/>
                <a:ea typeface="Arial"/>
                <a:cs typeface="Arial"/>
                <a:sym typeface="Arial"/>
              </a:rPr>
              <a:t>Este o piață monumentală construită în 1928 pentru </a:t>
            </a:r>
            <a:r>
              <a:rPr lang="en-US" sz="1600" b="1" cap="none">
                <a:latin typeface="Arial"/>
                <a:ea typeface="Arial"/>
                <a:cs typeface="Arial"/>
                <a:sym typeface="Arial"/>
              </a:rPr>
              <a:t>expoziția ibero-americană</a:t>
            </a:r>
            <a:r>
              <a:rPr lang="en-US" sz="1600" cap="none">
                <a:latin typeface="Arial"/>
                <a:ea typeface="Arial"/>
                <a:cs typeface="Arial"/>
                <a:sym typeface="Arial"/>
              </a:rPr>
              <a:t> din 1929. A fost gândită ca un omagiu arhitectural adus provinciilor Spaniei și legăturilor cu fostele colonii sud-americane.</a:t>
            </a:r>
            <a:endParaRPr/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lang="en-US" sz="1600" cap="none">
                <a:latin typeface="Arial"/>
                <a:ea typeface="Arial"/>
                <a:cs typeface="Arial"/>
                <a:sym typeface="Arial"/>
              </a:rPr>
              <a:t>Se află în </a:t>
            </a:r>
            <a:r>
              <a:rPr lang="en-US" sz="1600" b="1" cap="none">
                <a:latin typeface="Arial"/>
                <a:ea typeface="Arial"/>
                <a:cs typeface="Arial"/>
                <a:sym typeface="Arial"/>
              </a:rPr>
              <a:t>Parcul María Luisa</a:t>
            </a:r>
            <a:r>
              <a:rPr lang="en-US" sz="1600" cap="none">
                <a:latin typeface="Arial"/>
                <a:ea typeface="Arial"/>
                <a:cs typeface="Arial"/>
                <a:sym typeface="Arial"/>
              </a:rPr>
              <a:t>, o oază verde în inima orașului, perfectă pentru plimbări relaxate.</a:t>
            </a:r>
            <a:endParaRPr/>
          </a:p>
        </p:txBody>
      </p:sp>
      <p:pic>
        <p:nvPicPr>
          <p:cNvPr id="218" name="Google Shape;21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834" y="1595056"/>
            <a:ext cx="5218331" cy="2489522"/>
          </a:xfrm>
          <a:prstGeom prst="rect">
            <a:avLst/>
          </a:prstGeom>
          <a:solidFill>
            <a:schemeClr val="dk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DOZA DE …ISTORIE 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26" name="Google Shape;226;p8"/>
          <p:cNvSpPr txBox="1">
            <a:spLocks noGrp="1"/>
          </p:cNvSpPr>
          <p:nvPr>
            <p:ph type="body" idx="1"/>
          </p:nvPr>
        </p:nvSpPr>
        <p:spPr>
          <a:xfrm>
            <a:off x="569920" y="4008097"/>
            <a:ext cx="3310128" cy="57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CATEDRALA DIN SEVILIA (CATEDRAL DE SANTA MARÍA DE LA SEDE)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7" name="Google Shape;227;p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8733" b="8733"/>
          <a:stretch/>
        </p:blipFill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28" name="Google Shape;228;p8"/>
          <p:cNvSpPr txBox="1">
            <a:spLocks noGrp="1"/>
          </p:cNvSpPr>
          <p:nvPr>
            <p:ph type="body" idx="3"/>
          </p:nvPr>
        </p:nvSpPr>
        <p:spPr>
          <a:xfrm>
            <a:off x="475488" y="4527586"/>
            <a:ext cx="3515906" cy="1105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rPr lang="en-US" sz="1700" cap="none">
                <a:latin typeface="Calibri"/>
                <a:ea typeface="Calibri"/>
                <a:cs typeface="Calibri"/>
                <a:sym typeface="Calibri"/>
              </a:rPr>
              <a:t>Este cea mai mare catedrală gotică din lume și a treia biserică ca mărime, după bazilica Sf. Petru (Roma) și catedrala Sf. Paul (londra).</a:t>
            </a:r>
            <a:endParaRPr sz="1700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8"/>
          <p:cNvSpPr txBox="1">
            <a:spLocks noGrp="1"/>
          </p:cNvSpPr>
          <p:nvPr>
            <p:ph type="body" idx="4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PLAZA DE TOROS DE LA </a:t>
            </a: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MAESTRANZA</a:t>
            </a:r>
            <a:endParaRPr sz="2000"/>
          </a:p>
        </p:txBody>
      </p:sp>
      <p:pic>
        <p:nvPicPr>
          <p:cNvPr id="230" name="Google Shape;230;p8"/>
          <p:cNvPicPr preferRelativeResize="0">
            <a:picLocks noGrp="1"/>
          </p:cNvPicPr>
          <p:nvPr>
            <p:ph type="pic" idx="5"/>
          </p:nvPr>
        </p:nvPicPr>
        <p:blipFill rotWithShape="1">
          <a:blip r:embed="rId4">
            <a:alphaModFix/>
          </a:blip>
          <a:srcRect l="364" r="364"/>
          <a:stretch/>
        </p:blipFill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31" name="Google Shape;231;p8"/>
          <p:cNvSpPr txBox="1">
            <a:spLocks noGrp="1"/>
          </p:cNvSpPr>
          <p:nvPr>
            <p:ph type="body" idx="6"/>
          </p:nvPr>
        </p:nvSpPr>
        <p:spPr>
          <a:xfrm>
            <a:off x="4235999" y="4527585"/>
            <a:ext cx="3310128" cy="110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US" cap="none">
                <a:latin typeface="Calibri"/>
                <a:ea typeface="Calibri"/>
                <a:cs typeface="Calibri"/>
                <a:sym typeface="Calibri"/>
              </a:rPr>
              <a:t>La Maestranza datează din secolul al XVIII-lea și este considerată o capodoperă arhitecturală.</a:t>
            </a:r>
            <a:endParaRPr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 txBox="1">
            <a:spLocks noGrp="1"/>
          </p:cNvSpPr>
          <p:nvPr>
            <p:ph type="body" idx="7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</a:pP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PALATUL ALCÁZAR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8"/>
          <p:cNvPicPr preferRelativeResize="0">
            <a:picLocks noGrp="1"/>
          </p:cNvPicPr>
          <p:nvPr>
            <p:ph type="pic" idx="8"/>
          </p:nvPr>
        </p:nvPicPr>
        <p:blipFill rotWithShape="1">
          <a:blip r:embed="rId5">
            <a:alphaModFix/>
          </a:blip>
          <a:srcRect l="1537" r="1537"/>
          <a:stretch/>
        </p:blipFill>
        <p:spPr>
          <a:xfrm>
            <a:off x="7768819" y="2063394"/>
            <a:ext cx="3310128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34" name="Google Shape;234;p8"/>
          <p:cNvSpPr txBox="1">
            <a:spLocks noGrp="1"/>
          </p:cNvSpPr>
          <p:nvPr>
            <p:ph type="body" idx="9"/>
          </p:nvPr>
        </p:nvSpPr>
        <p:spPr>
          <a:xfrm>
            <a:off x="7768819" y="4527583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59999"/>
              <a:buNone/>
            </a:pPr>
            <a:r>
              <a:rPr lang="en-US" sz="1800" cap="none">
                <a:latin typeface="Calibri"/>
                <a:ea typeface="Calibri"/>
                <a:cs typeface="Calibri"/>
                <a:sym typeface="Calibri"/>
              </a:rPr>
              <a:t>Palat regal desprins parcă din povești, cu grădini luxuriante și decorațiuni arabesce</a:t>
            </a:r>
            <a:endParaRPr cap="non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DOZA DE …RELAXARE 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242" name="Google Shape;242;p9"/>
          <p:cNvSpPr txBox="1">
            <a:spLocks noGrp="1"/>
          </p:cNvSpPr>
          <p:nvPr>
            <p:ph type="body" idx="1"/>
          </p:nvPr>
        </p:nvSpPr>
        <p:spPr>
          <a:xfrm>
            <a:off x="681266" y="3598632"/>
            <a:ext cx="3310128" cy="576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rPr lang="en-US" sz="1600"/>
              <a:t>MUZEUL ILUZIILOR</a:t>
            </a:r>
            <a:endParaRPr sz="20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 txBox="1">
            <a:spLocks noGrp="1"/>
          </p:cNvSpPr>
          <p:nvPr>
            <p:ph type="body" idx="3"/>
          </p:nvPr>
        </p:nvSpPr>
        <p:spPr>
          <a:xfrm>
            <a:off x="681266" y="4389287"/>
            <a:ext cx="3310128" cy="148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-US" cap="none">
                <a:latin typeface="Calibri"/>
                <a:ea typeface="Calibri"/>
                <a:cs typeface="Calibri"/>
                <a:sym typeface="Calibri"/>
              </a:rPr>
              <a:t>Muzeul găzduiește peste 60 de exponate care provoacă percepția și imaginația: </a:t>
            </a:r>
            <a:r>
              <a:rPr lang="en-US" sz="140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Holograme,camere Ames, tuneluri Vortex, camere inversate, oglinzi deformante, puzzle-uri și iluzii optice</a:t>
            </a:r>
            <a:endParaRPr sz="140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endParaRPr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 txBox="1">
            <a:spLocks noGrp="1"/>
          </p:cNvSpPr>
          <p:nvPr>
            <p:ph type="body" idx="4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METROPOL PARASOL</a:t>
            </a:r>
            <a:endParaRPr sz="20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(</a:t>
            </a:r>
            <a:r>
              <a:rPr lang="en-US" sz="1600"/>
              <a:t>SETAS DE SEVILLA)</a:t>
            </a:r>
            <a:endParaRPr sz="2000"/>
          </a:p>
        </p:txBody>
      </p:sp>
      <p:sp>
        <p:nvSpPr>
          <p:cNvPr id="245" name="Google Shape;245;p9"/>
          <p:cNvSpPr txBox="1">
            <a:spLocks noGrp="1"/>
          </p:cNvSpPr>
          <p:nvPr>
            <p:ph type="body" idx="6"/>
          </p:nvPr>
        </p:nvSpPr>
        <p:spPr>
          <a:xfrm>
            <a:off x="4235999" y="4389287"/>
            <a:ext cx="3310128" cy="1184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rPr lang="en-US" cap="none">
                <a:latin typeface="Calibri"/>
                <a:ea typeface="Calibri"/>
                <a:cs typeface="Calibri"/>
                <a:sym typeface="Calibri"/>
              </a:rPr>
              <a:t>Cea mai mare structură din lemn din lume   și una dintre cele mai surprinzătoare și moderne atracții ale Seviliei – o adevărată „ciupercă uriașă” care pare desprinsă dintr-un film SF, chiar în inima unui oraș cu rădăcini milenare.</a:t>
            </a:r>
            <a:endParaRPr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 txBox="1">
            <a:spLocks noGrp="1"/>
          </p:cNvSpPr>
          <p:nvPr>
            <p:ph type="body" idx="7"/>
          </p:nvPr>
        </p:nvSpPr>
        <p:spPr>
          <a:xfrm>
            <a:off x="7768819" y="3644326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rPr lang="en-US" sz="2000"/>
              <a:t>CÁDIZ</a:t>
            </a:r>
            <a:endParaRPr sz="2400"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 txBox="1">
            <a:spLocks noGrp="1"/>
          </p:cNvSpPr>
          <p:nvPr>
            <p:ph type="body" idx="9"/>
          </p:nvPr>
        </p:nvSpPr>
        <p:spPr>
          <a:xfrm>
            <a:off x="7768819" y="4527583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rPr lang="en-US" sz="860">
                <a:latin typeface="Calibri"/>
                <a:ea typeface="Calibri"/>
                <a:cs typeface="Calibri"/>
                <a:sym typeface="Calibri"/>
              </a:rPr>
              <a:t>Orașul vechi este situat pe o peninsulă, iar de jur-împrejur, Oceanul Atlantic mărginește plajele. Botezat „ Bijuteria ascunsă a Andaluziei”, Cadiz este un oraș căruia nu îi lipsește nimic, are tot ceea ce își poate dori un călător să găsească aici: plaje minunate, apusuri extraordinare, ocean nemărginit.</a:t>
            </a:r>
            <a:endParaRPr sz="86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SzPts val="1152"/>
              <a:buNone/>
            </a:pPr>
            <a:endParaRPr sz="86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8" name="Google Shape;248;p9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9049" b="19048"/>
          <a:stretch/>
        </p:blipFill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49" name="Google Shape;249;p9"/>
          <p:cNvPicPr preferRelativeResize="0">
            <a:picLocks noGrp="1"/>
          </p:cNvPicPr>
          <p:nvPr>
            <p:ph type="pic" idx="5"/>
          </p:nvPr>
        </p:nvPicPr>
        <p:blipFill rotWithShape="1">
          <a:blip r:embed="rId4">
            <a:alphaModFix/>
          </a:blip>
          <a:srcRect t="19081" b="19080"/>
          <a:stretch/>
        </p:blipFill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50" name="Google Shape;250;p9"/>
          <p:cNvPicPr preferRelativeResize="0">
            <a:picLocks noGrp="1"/>
          </p:cNvPicPr>
          <p:nvPr>
            <p:ph type="pic" idx="8"/>
          </p:nvPr>
        </p:nvPicPr>
        <p:blipFill rotWithShape="1">
          <a:blip r:embed="rId5">
            <a:alphaModFix/>
          </a:blip>
          <a:srcRect t="19049" b="19048"/>
          <a:stretch/>
        </p:blipFill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noFill/>
          <a:ln w="57150" cap="flat" cmpd="thinThick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"/>
          <p:cNvSpPr txBox="1">
            <a:spLocks noGrp="1"/>
          </p:cNvSpPr>
          <p:nvPr>
            <p:ph type="title"/>
          </p:nvPr>
        </p:nvSpPr>
        <p:spPr>
          <a:xfrm>
            <a:off x="936871" y="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Overlock"/>
              <a:buNone/>
            </a:pPr>
            <a:r>
              <a:rPr lang="en-US" sz="3200" b="1">
                <a:latin typeface="Overlock"/>
                <a:ea typeface="Overlock"/>
                <a:cs typeface="Overlock"/>
                <a:sym typeface="Overlock"/>
              </a:rPr>
              <a:t>FERIA DE ABRIL</a:t>
            </a:r>
            <a:r>
              <a:rPr lang="en-US" sz="3200">
                <a:latin typeface="Overlock"/>
                <a:ea typeface="Overlock"/>
                <a:cs typeface="Overlock"/>
                <a:sym typeface="Overlock"/>
              </a:rPr>
              <a:t> ... E SEVILIA LA SUPERLATIV!!!</a:t>
            </a:r>
            <a:endParaRPr sz="3200">
              <a:latin typeface="Overlock"/>
              <a:ea typeface="Overlock"/>
              <a:cs typeface="Overlock"/>
              <a:sym typeface="Overlock"/>
            </a:endParaRPr>
          </a:p>
        </p:txBody>
      </p:sp>
      <p:pic>
        <p:nvPicPr>
          <p:cNvPr id="258" name="Google Shape;25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95882">
            <a:off x="7715994" y="1576154"/>
            <a:ext cx="2716259" cy="4333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0"/>
          <p:cNvPicPr preferRelativeResize="0"/>
          <p:nvPr/>
        </p:nvPicPr>
        <p:blipFill rotWithShape="1">
          <a:blip r:embed="rId4">
            <a:alphaModFix/>
          </a:blip>
          <a:srcRect l="33952" r="34121" b="7567"/>
          <a:stretch/>
        </p:blipFill>
        <p:spPr>
          <a:xfrm>
            <a:off x="4359769" y="871619"/>
            <a:ext cx="2858255" cy="4654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0"/>
          <p:cNvPicPr preferRelativeResize="0"/>
          <p:nvPr/>
        </p:nvPicPr>
        <p:blipFill rotWithShape="1">
          <a:blip r:embed="rId5">
            <a:alphaModFix/>
          </a:blip>
          <a:srcRect l="36992" t="6306" r="37162" b="15218"/>
          <a:stretch/>
        </p:blipFill>
        <p:spPr>
          <a:xfrm rot="-600881">
            <a:off x="1003430" y="1237861"/>
            <a:ext cx="2672675" cy="4564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1"/>
          <p:cNvSpPr txBox="1">
            <a:spLocks noGrp="1"/>
          </p:cNvSpPr>
          <p:nvPr>
            <p:ph type="title"/>
          </p:nvPr>
        </p:nvSpPr>
        <p:spPr>
          <a:xfrm>
            <a:off x="3939748" y="1198605"/>
            <a:ext cx="4312507" cy="3262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Impact"/>
              <a:buNone/>
            </a:pPr>
            <a:r>
              <a:rPr lang="en-US" sz="2000"/>
              <a:t>EI CU FOCURILE DE ARTIFICII</a:t>
            </a:r>
            <a:br>
              <a:rPr lang="en-US" sz="2000"/>
            </a:br>
            <a:br>
              <a:rPr lang="en-US" sz="2000"/>
            </a:br>
            <a:br>
              <a:rPr lang="en-US" sz="2000"/>
            </a:br>
            <a:r>
              <a:rPr lang="en-US" sz="2000"/>
              <a:t> ...NOI CU LUMANARELELE</a:t>
            </a:r>
            <a:endParaRPr sz="2000"/>
          </a:p>
        </p:txBody>
      </p:sp>
      <p:pic>
        <p:nvPicPr>
          <p:cNvPr id="268" name="Google Shape;26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944498" y="1009136"/>
            <a:ext cx="5399906" cy="407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1"/>
          <p:cNvPicPr preferRelativeResize="0"/>
          <p:nvPr/>
        </p:nvPicPr>
        <p:blipFill rotWithShape="1">
          <a:blip r:embed="rId4">
            <a:alphaModFix/>
          </a:blip>
          <a:srcRect l="36587" t="5786" r="37973" b="39459"/>
          <a:stretch/>
        </p:blipFill>
        <p:spPr>
          <a:xfrm>
            <a:off x="53544" y="345989"/>
            <a:ext cx="4530813" cy="5399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3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US" b="1">
                <a:latin typeface="Arial"/>
                <a:ea typeface="Arial"/>
                <a:cs typeface="Arial"/>
                <a:sym typeface="Arial"/>
              </a:rPr>
              <a:t>CONCLUZII</a:t>
            </a:r>
            <a:br>
              <a:rPr lang="en-US" b="1">
                <a:latin typeface="Arial"/>
                <a:ea typeface="Arial"/>
                <a:cs typeface="Arial"/>
                <a:sym typeface="Arial"/>
              </a:rPr>
            </a:b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3"/>
          <p:cNvSpPr txBox="1">
            <a:spLocks noGrp="1"/>
          </p:cNvSpPr>
          <p:nvPr>
            <p:ph type="body" idx="1"/>
          </p:nvPr>
        </p:nvSpPr>
        <p:spPr>
          <a:xfrm>
            <a:off x="295656" y="1475232"/>
            <a:ext cx="10396883" cy="2558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228600" lvl="0" indent="-25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None/>
            </a:pPr>
            <a:endParaRPr/>
          </a:p>
          <a:p>
            <a:pPr marL="742950" lvl="1" indent="-285750" algn="l" rtl="0">
              <a:lnSpc>
                <a:spcPct val="200000"/>
              </a:lnSpc>
              <a:spcBef>
                <a:spcPts val="500"/>
              </a:spcBef>
              <a:spcAft>
                <a:spcPts val="0"/>
              </a:spcAft>
              <a:buSzPts val="3840"/>
              <a:buFont typeface="Arial"/>
              <a:buChar char="•"/>
            </a:pPr>
            <a:r>
              <a:rPr lang="en-US" sz="2400" cap="none">
                <a:latin typeface="Calibri"/>
                <a:ea typeface="Calibri"/>
                <a:cs typeface="Calibri"/>
                <a:sym typeface="Calibri"/>
              </a:rPr>
              <a:t>Prin atingerea acestor obiective, ne angajăm să consolidăm rolul educației europene în liceul nostru, promovând inovația în învățare și colaborare transnațională. </a:t>
            </a:r>
            <a:endParaRPr sz="2400" cap="non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4"/>
          <p:cNvSpPr txBox="1"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ÎNTREBĂRI ... ???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4"/>
          <p:cNvSpPr txBox="1"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228600" lvl="0" indent="-25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veniment principal">
  <a:themeElements>
    <a:clrScheme name="Eveniment principal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798</Words>
  <Application>Microsoft Office PowerPoint</Application>
  <PresentationFormat>Ecran lat</PresentationFormat>
  <Paragraphs>69</Paragraphs>
  <Slides>13</Slides>
  <Notes>13</Notes>
  <HiddenSlides>0</HiddenSlides>
  <MMClips>0</MMClips>
  <ScaleCrop>false</ScaleCrop>
  <HeadingPairs>
    <vt:vector size="6" baseType="variant">
      <vt:variant>
        <vt:lpstr>Fonturi utilizate</vt:lpstr>
      </vt:variant>
      <vt:variant>
        <vt:i4>7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13</vt:i4>
      </vt:variant>
    </vt:vector>
  </HeadingPairs>
  <TitlesOfParts>
    <vt:vector size="21" baseType="lpstr">
      <vt:lpstr>Calibri</vt:lpstr>
      <vt:lpstr>Overlock</vt:lpstr>
      <vt:lpstr>Arial Black</vt:lpstr>
      <vt:lpstr>Arial</vt:lpstr>
      <vt:lpstr>Aharoni</vt:lpstr>
      <vt:lpstr>Arial Narrow</vt:lpstr>
      <vt:lpstr>Impact</vt:lpstr>
      <vt:lpstr>Eveniment principal</vt:lpstr>
      <vt:lpstr>ERASMUS :  changing lives, opening minds!</vt:lpstr>
      <vt:lpstr>CE ESTE PROGRAMUL ERASMUS VET?</vt:lpstr>
      <vt:lpstr>CARACTERISTICI PRINCIPALE ALE PROGRAMULUI ERASMUS VET: </vt:lpstr>
      <vt:lpstr>OBIECTIVELE PROIECTULUI NOSTRU</vt:lpstr>
      <vt:lpstr>OBIECTIVELE PROIECTULUI NOSTRU</vt:lpstr>
      <vt:lpstr>OBIECTIVELE PROIECTULUI NOSTRU</vt:lpstr>
      <vt:lpstr>DOZA DE …ISTORIE </vt:lpstr>
      <vt:lpstr>DOZA DE …ISTORIE </vt:lpstr>
      <vt:lpstr>DOZA DE …RELAXARE </vt:lpstr>
      <vt:lpstr>FERIA DE ABRIL ... E SEVILIA LA SUPERLATIV!!!</vt:lpstr>
      <vt:lpstr>EI CU FOCURILE DE ARTIFICII    ...NOI CU LUMANARELELE</vt:lpstr>
      <vt:lpstr>CONCLUZII </vt:lpstr>
      <vt:lpstr>ÎNTREBĂRI ... 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prof. PRICOPE Mihaela-Liliana</dc:creator>
  <cp:lastModifiedBy>ATL RoboSmart000</cp:lastModifiedBy>
  <cp:revision>1</cp:revision>
  <dcterms:created xsi:type="dcterms:W3CDTF">2025-05-25T10:21:07Z</dcterms:created>
  <dcterms:modified xsi:type="dcterms:W3CDTF">2026-11-04T06:46:27Z</dcterms:modified>
</cp:coreProperties>
</file>